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3" r:id="rId4"/>
  </p:sldMasterIdLst>
  <p:notesMasterIdLst>
    <p:notesMasterId r:id="rId31"/>
  </p:notesMasterIdLst>
  <p:handoutMasterIdLst>
    <p:handoutMasterId r:id="rId32"/>
  </p:handoutMasterIdLst>
  <p:sldIdLst>
    <p:sldId id="1923" r:id="rId5"/>
    <p:sldId id="1987" r:id="rId6"/>
    <p:sldId id="1946" r:id="rId7"/>
    <p:sldId id="2145707305" r:id="rId8"/>
    <p:sldId id="2145707283" r:id="rId9"/>
    <p:sldId id="2145707288" r:id="rId10"/>
    <p:sldId id="2145707289" r:id="rId11"/>
    <p:sldId id="1928" r:id="rId12"/>
    <p:sldId id="2145707291" r:id="rId13"/>
    <p:sldId id="2145707292" r:id="rId14"/>
    <p:sldId id="1981" r:id="rId15"/>
    <p:sldId id="2145707293" r:id="rId16"/>
    <p:sldId id="2145707300" r:id="rId17"/>
    <p:sldId id="2145707294" r:id="rId18"/>
    <p:sldId id="2145707301" r:id="rId19"/>
    <p:sldId id="2145707295" r:id="rId20"/>
    <p:sldId id="2145707302" r:id="rId21"/>
    <p:sldId id="2145707290" r:id="rId22"/>
    <p:sldId id="2145707304" r:id="rId23"/>
    <p:sldId id="2145707268" r:id="rId24"/>
    <p:sldId id="2145707297" r:id="rId25"/>
    <p:sldId id="2145707298" r:id="rId26"/>
    <p:sldId id="2145707299" r:id="rId27"/>
    <p:sldId id="2145707303" r:id="rId28"/>
    <p:sldId id="2145707269" r:id="rId29"/>
    <p:sldId id="21457072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Wilkinson" initials="SW" lastIdx="1" clrIdx="0">
    <p:extLst>
      <p:ext uri="{19B8F6BF-5375-455C-9EA6-DF929625EA0E}">
        <p15:presenceInfo xmlns:p15="http://schemas.microsoft.com/office/powerpoint/2012/main" userId="1186059c3be801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EEF"/>
    <a:srgbClr val="80D2CC"/>
    <a:srgbClr val="99DBD6"/>
    <a:srgbClr val="99DDEB"/>
    <a:srgbClr val="80D4E7"/>
    <a:srgbClr val="005EB8"/>
    <a:srgbClr val="E8EDEE"/>
    <a:srgbClr val="003087"/>
    <a:srgbClr val="82D1CB"/>
    <a:srgbClr val="00A4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326" autoAdjust="0"/>
    <p:restoredTop sz="86431" autoAdjust="0"/>
  </p:normalViewPr>
  <p:slideViewPr>
    <p:cSldViewPr snapToGrid="0">
      <p:cViewPr varScale="1">
        <p:scale>
          <a:sx n="89" d="100"/>
          <a:sy n="89" d="100"/>
        </p:scale>
        <p:origin x="114" y="354"/>
      </p:cViewPr>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p:scale>
        <a:sx n="80" d="100"/>
        <a:sy n="80" d="100"/>
      </p:scale>
      <p:origin x="0" y="0"/>
    </p:cViewPr>
  </p:sorterViewPr>
  <p:notesViewPr>
    <p:cSldViewPr snapToGrid="0">
      <p:cViewPr varScale="1">
        <p:scale>
          <a:sx n="94" d="100"/>
          <a:sy n="94" d="100"/>
        </p:scale>
        <p:origin x="3226" y="101"/>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_rels/viewProps.xml.rels><?xml version="1.0" encoding="UTF-8" standalone="yes"?>
<Relationships xmlns="http://schemas.openxmlformats.org/package/2006/relationships"><Relationship Id="rId1"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EC95-64DF-BC69-FC71-A682B40486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E9611872-9401-5D00-CCCA-46DDE0B8B9C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C6D816-94D6-40FC-B977-F8A94C7E4824}" type="datetimeFigureOut">
              <a:rPr lang="en-GB" smtClean="0"/>
              <a:t>08/11/2023</a:t>
            </a:fld>
            <a:endParaRPr lang="en-GB"/>
          </a:p>
        </p:txBody>
      </p:sp>
      <p:sp>
        <p:nvSpPr>
          <p:cNvPr id="4" name="Footer Placeholder 3">
            <a:extLst>
              <a:ext uri="{FF2B5EF4-FFF2-40B4-BE49-F238E27FC236}">
                <a16:creationId xmlns:a16="http://schemas.microsoft.com/office/drawing/2014/main" id="{46056112-4593-5EC1-B7DA-2B07022F7AC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019C22BD-2C7D-A062-42A2-EA161F716A2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00EB188-56CE-4FCB-8130-436851797F69}" type="slidenum">
              <a:rPr lang="en-GB" smtClean="0"/>
              <a:t>‹#›</a:t>
            </a:fld>
            <a:endParaRPr lang="en-GB"/>
          </a:p>
        </p:txBody>
      </p:sp>
    </p:spTree>
    <p:extLst>
      <p:ext uri="{BB962C8B-B14F-4D97-AF65-F5344CB8AC3E}">
        <p14:creationId xmlns:p14="http://schemas.microsoft.com/office/powerpoint/2010/main" val="31621816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EED4C3-48B6-4E4A-9B0F-8051E56348DC}" type="datetimeFigureOut">
              <a:rPr lang="en-GB" smtClean="0"/>
              <a:t>08/11/2023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4EC7EF-95E1-3D44-A982-BC7A3E9C617E}" type="slidenum">
              <a:rPr lang="en-GB" smtClean="0"/>
              <a:t>‹#›</a:t>
            </a:fld>
            <a:endParaRPr lang="en-GB"/>
          </a:p>
        </p:txBody>
      </p:sp>
    </p:spTree>
    <p:extLst>
      <p:ext uri="{BB962C8B-B14F-4D97-AF65-F5344CB8AC3E}">
        <p14:creationId xmlns:p14="http://schemas.microsoft.com/office/powerpoint/2010/main" val="1501633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Visual impairment simulation workshop</a:t>
            </a:r>
          </a:p>
        </p:txBody>
      </p:sp>
      <p:sp>
        <p:nvSpPr>
          <p:cNvPr id="4" name="Slide Number Placeholder 3"/>
          <p:cNvSpPr>
            <a:spLocks noGrp="1"/>
          </p:cNvSpPr>
          <p:nvPr>
            <p:ph type="sldNum" sz="quarter" idx="5"/>
          </p:nvPr>
        </p:nvSpPr>
        <p:spPr/>
        <p:txBody>
          <a:bodyPr/>
          <a:lstStyle/>
          <a:p>
            <a:fld id="{9A4EC7EF-95E1-3D44-A982-BC7A3E9C617E}" type="slidenum">
              <a:rPr lang="en-GB" smtClean="0"/>
              <a:t>1</a:t>
            </a:fld>
            <a:endParaRPr lang="en-GB"/>
          </a:p>
        </p:txBody>
      </p:sp>
    </p:spTree>
    <p:extLst>
      <p:ext uri="{BB962C8B-B14F-4D97-AF65-F5344CB8AC3E}">
        <p14:creationId xmlns:p14="http://schemas.microsoft.com/office/powerpoint/2010/main" val="2475756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A4EC7EF-95E1-3D44-A982-BC7A3E9C617E}" type="slidenum">
              <a:rPr lang="en-GB" smtClean="0"/>
              <a:t>10</a:t>
            </a:fld>
            <a:endParaRPr lang="en-GB"/>
          </a:p>
        </p:txBody>
      </p:sp>
    </p:spTree>
    <p:extLst>
      <p:ext uri="{BB962C8B-B14F-4D97-AF65-F5344CB8AC3E}">
        <p14:creationId xmlns:p14="http://schemas.microsoft.com/office/powerpoint/2010/main" val="4159234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Affects the middle part of your vision</a:t>
            </a:r>
          </a:p>
        </p:txBody>
      </p:sp>
      <p:sp>
        <p:nvSpPr>
          <p:cNvPr id="4" name="Slide Number Placeholder 3"/>
          <p:cNvSpPr>
            <a:spLocks noGrp="1"/>
          </p:cNvSpPr>
          <p:nvPr>
            <p:ph type="sldNum" sz="quarter" idx="5"/>
          </p:nvPr>
        </p:nvSpPr>
        <p:spPr/>
        <p:txBody>
          <a:bodyPr/>
          <a:lstStyle/>
          <a:p>
            <a:fld id="{9A4EC7EF-95E1-3D44-A982-BC7A3E9C617E}" type="slidenum">
              <a:rPr lang="en-GB" smtClean="0"/>
              <a:t>11</a:t>
            </a:fld>
            <a:endParaRPr lang="en-GB"/>
          </a:p>
        </p:txBody>
      </p:sp>
    </p:spTree>
    <p:extLst>
      <p:ext uri="{BB962C8B-B14F-4D97-AF65-F5344CB8AC3E}">
        <p14:creationId xmlns:p14="http://schemas.microsoft.com/office/powerpoint/2010/main" val="30062134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A4EC7EF-95E1-3D44-A982-BC7A3E9C617E}" type="slidenum">
              <a:rPr lang="en-GB" smtClean="0"/>
              <a:t>12</a:t>
            </a:fld>
            <a:endParaRPr lang="en-GB"/>
          </a:p>
        </p:txBody>
      </p:sp>
    </p:spTree>
    <p:extLst>
      <p:ext uri="{BB962C8B-B14F-4D97-AF65-F5344CB8AC3E}">
        <p14:creationId xmlns:p14="http://schemas.microsoft.com/office/powerpoint/2010/main" val="1215149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Cloudy patchy vision</a:t>
            </a:r>
          </a:p>
        </p:txBody>
      </p:sp>
      <p:sp>
        <p:nvSpPr>
          <p:cNvPr id="4" name="Slide Number Placeholder 3"/>
          <p:cNvSpPr>
            <a:spLocks noGrp="1"/>
          </p:cNvSpPr>
          <p:nvPr>
            <p:ph type="sldNum" sz="quarter" idx="5"/>
          </p:nvPr>
        </p:nvSpPr>
        <p:spPr/>
        <p:txBody>
          <a:bodyPr/>
          <a:lstStyle/>
          <a:p>
            <a:fld id="{9A4EC7EF-95E1-3D44-A982-BC7A3E9C617E}" type="slidenum">
              <a:rPr lang="en-GB" smtClean="0"/>
              <a:t>13</a:t>
            </a:fld>
            <a:endParaRPr lang="en-GB"/>
          </a:p>
        </p:txBody>
      </p:sp>
    </p:spTree>
    <p:extLst>
      <p:ext uri="{BB962C8B-B14F-4D97-AF65-F5344CB8AC3E}">
        <p14:creationId xmlns:p14="http://schemas.microsoft.com/office/powerpoint/2010/main" val="34644404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A4EC7EF-95E1-3D44-A982-BC7A3E9C617E}" type="slidenum">
              <a:rPr lang="en-GB" smtClean="0"/>
              <a:t>14</a:t>
            </a:fld>
            <a:endParaRPr lang="en-GB"/>
          </a:p>
        </p:txBody>
      </p:sp>
    </p:spTree>
    <p:extLst>
      <p:ext uri="{BB962C8B-B14F-4D97-AF65-F5344CB8AC3E}">
        <p14:creationId xmlns:p14="http://schemas.microsoft.com/office/powerpoint/2010/main" val="2403455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Floating shapes</a:t>
            </a:r>
          </a:p>
        </p:txBody>
      </p:sp>
      <p:sp>
        <p:nvSpPr>
          <p:cNvPr id="4" name="Slide Number Placeholder 3"/>
          <p:cNvSpPr>
            <a:spLocks noGrp="1"/>
          </p:cNvSpPr>
          <p:nvPr>
            <p:ph type="sldNum" sz="quarter" idx="5"/>
          </p:nvPr>
        </p:nvSpPr>
        <p:spPr/>
        <p:txBody>
          <a:bodyPr/>
          <a:lstStyle/>
          <a:p>
            <a:fld id="{9A4EC7EF-95E1-3D44-A982-BC7A3E9C617E}" type="slidenum">
              <a:rPr lang="en-GB" smtClean="0"/>
              <a:t>15</a:t>
            </a:fld>
            <a:endParaRPr lang="en-GB"/>
          </a:p>
        </p:txBody>
      </p:sp>
    </p:spTree>
    <p:extLst>
      <p:ext uri="{BB962C8B-B14F-4D97-AF65-F5344CB8AC3E}">
        <p14:creationId xmlns:p14="http://schemas.microsoft.com/office/powerpoint/2010/main" val="246151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A4EC7EF-95E1-3D44-A982-BC7A3E9C617E}" type="slidenum">
              <a:rPr lang="en-GB" smtClean="0"/>
              <a:t>16</a:t>
            </a:fld>
            <a:endParaRPr lang="en-GB"/>
          </a:p>
        </p:txBody>
      </p:sp>
    </p:spTree>
    <p:extLst>
      <p:ext uri="{BB962C8B-B14F-4D97-AF65-F5344CB8AC3E}">
        <p14:creationId xmlns:p14="http://schemas.microsoft.com/office/powerpoint/2010/main" val="703679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Loss of peripheral vision</a:t>
            </a:r>
          </a:p>
        </p:txBody>
      </p:sp>
      <p:sp>
        <p:nvSpPr>
          <p:cNvPr id="4" name="Slide Number Placeholder 3"/>
          <p:cNvSpPr>
            <a:spLocks noGrp="1"/>
          </p:cNvSpPr>
          <p:nvPr>
            <p:ph type="sldNum" sz="quarter" idx="5"/>
          </p:nvPr>
        </p:nvSpPr>
        <p:spPr/>
        <p:txBody>
          <a:bodyPr/>
          <a:lstStyle/>
          <a:p>
            <a:fld id="{9A4EC7EF-95E1-3D44-A982-BC7A3E9C617E}" type="slidenum">
              <a:rPr lang="en-GB" smtClean="0"/>
              <a:t>17</a:t>
            </a:fld>
            <a:endParaRPr lang="en-GB"/>
          </a:p>
        </p:txBody>
      </p:sp>
    </p:spTree>
    <p:extLst>
      <p:ext uri="{BB962C8B-B14F-4D97-AF65-F5344CB8AC3E}">
        <p14:creationId xmlns:p14="http://schemas.microsoft.com/office/powerpoint/2010/main" val="2358455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statistic from the Stroke association</a:t>
            </a:r>
          </a:p>
        </p:txBody>
      </p:sp>
      <p:sp>
        <p:nvSpPr>
          <p:cNvPr id="4" name="Slide Number Placeholder 3"/>
          <p:cNvSpPr>
            <a:spLocks noGrp="1"/>
          </p:cNvSpPr>
          <p:nvPr>
            <p:ph type="sldNum" sz="quarter" idx="5"/>
          </p:nvPr>
        </p:nvSpPr>
        <p:spPr/>
        <p:txBody>
          <a:bodyPr/>
          <a:lstStyle/>
          <a:p>
            <a:fld id="{9A4EC7EF-95E1-3D44-A982-BC7A3E9C617E}" type="slidenum">
              <a:rPr lang="en-GB" smtClean="0"/>
              <a:t>18</a:t>
            </a:fld>
            <a:endParaRPr lang="en-GB"/>
          </a:p>
        </p:txBody>
      </p:sp>
    </p:spTree>
    <p:extLst>
      <p:ext uri="{BB962C8B-B14F-4D97-AF65-F5344CB8AC3E}">
        <p14:creationId xmlns:p14="http://schemas.microsoft.com/office/powerpoint/2010/main" val="1184326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As you will be aware…</a:t>
            </a:r>
          </a:p>
          <a:p>
            <a:pPr marL="0" indent="0">
              <a:lnSpc>
                <a:spcPct val="150000"/>
              </a:lnSpc>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Visual field loss - hemianopia is the most common, losing the left or right half of the visual field of both eyes</a:t>
            </a:r>
          </a:p>
          <a:p>
            <a:pPr marL="0" indent="0">
              <a:lnSpc>
                <a:spcPct val="150000"/>
              </a:lnSpc>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Eye movement problems – problems with the fine nerve control of the muscles that move the eyes</a:t>
            </a:r>
          </a:p>
          <a:p>
            <a:pPr marL="0" indent="0">
              <a:lnSpc>
                <a:spcPct val="150000"/>
              </a:lnSpc>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Visual processing problems – brain having difficulties processing the information from the eyes and other senses, e.g., recognising objects, people, colours</a:t>
            </a:r>
          </a:p>
          <a:p>
            <a:pPr marL="0" indent="0">
              <a:lnSpc>
                <a:spcPct val="150000"/>
              </a:lnSpc>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Visual hallucinations – where the brain may generate images in the missing area of vision</a:t>
            </a:r>
          </a:p>
          <a:p>
            <a:pPr marL="0" indent="0">
              <a:lnSpc>
                <a:spcPct val="150000"/>
              </a:lnSpc>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A4EC7EF-95E1-3D44-A982-BC7A3E9C617E}" type="slidenum">
              <a:rPr lang="en-GB" smtClean="0"/>
              <a:t>19</a:t>
            </a:fld>
            <a:endParaRPr lang="en-GB"/>
          </a:p>
        </p:txBody>
      </p:sp>
    </p:spTree>
    <p:extLst>
      <p:ext uri="{BB962C8B-B14F-4D97-AF65-F5344CB8AC3E}">
        <p14:creationId xmlns:p14="http://schemas.microsoft.com/office/powerpoint/2010/main" val="3335481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 senior web developer and Leigh is a lead product manager for accessibility</a:t>
            </a:r>
          </a:p>
          <a:p>
            <a:r>
              <a:rPr lang="en-US" dirty="0"/>
              <a:t>We work for NHS England, in the product delivery directorate, specifically on the NHS.UK website</a:t>
            </a:r>
          </a:p>
          <a:p>
            <a:r>
              <a:rPr lang="en-US" dirty="0"/>
              <a:t>Among other things to do with accessibility, we help run accessibility sessions within our organization to make people more aware of accessibility issues that might affect people who use our website.</a:t>
            </a:r>
          </a:p>
        </p:txBody>
      </p:sp>
      <p:sp>
        <p:nvSpPr>
          <p:cNvPr id="4" name="Slide Number Placeholder 3"/>
          <p:cNvSpPr>
            <a:spLocks noGrp="1"/>
          </p:cNvSpPr>
          <p:nvPr>
            <p:ph type="sldNum" sz="quarter" idx="5"/>
          </p:nvPr>
        </p:nvSpPr>
        <p:spPr/>
        <p:txBody>
          <a:bodyPr/>
          <a:lstStyle/>
          <a:p>
            <a:fld id="{9A4EC7EF-95E1-3D44-A982-BC7A3E9C617E}" type="slidenum">
              <a:rPr lang="en-GB" smtClean="0"/>
              <a:t>2</a:t>
            </a:fld>
            <a:endParaRPr lang="en-GB"/>
          </a:p>
        </p:txBody>
      </p:sp>
    </p:spTree>
    <p:extLst>
      <p:ext uri="{BB962C8B-B14F-4D97-AF65-F5344CB8AC3E}">
        <p14:creationId xmlns:p14="http://schemas.microsoft.com/office/powerpoint/2010/main" val="3885586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have a look at the Vine Simulation Package</a:t>
            </a:r>
          </a:p>
        </p:txBody>
      </p:sp>
      <p:sp>
        <p:nvSpPr>
          <p:cNvPr id="4" name="Slide Number Placeholder 3"/>
          <p:cNvSpPr>
            <a:spLocks noGrp="1"/>
          </p:cNvSpPr>
          <p:nvPr>
            <p:ph type="sldNum" sz="quarter" idx="5"/>
          </p:nvPr>
        </p:nvSpPr>
        <p:spPr/>
        <p:txBody>
          <a:bodyPr/>
          <a:lstStyle/>
          <a:p>
            <a:fld id="{9A4EC7EF-95E1-3D44-A982-BC7A3E9C617E}" type="slidenum">
              <a:rPr lang="en-GB" smtClean="0"/>
              <a:t>20</a:t>
            </a:fld>
            <a:endParaRPr lang="en-GB"/>
          </a:p>
        </p:txBody>
      </p:sp>
    </p:spTree>
    <p:extLst>
      <p:ext uri="{BB962C8B-B14F-4D97-AF65-F5344CB8AC3E}">
        <p14:creationId xmlns:p14="http://schemas.microsoft.com/office/powerpoint/2010/main" val="1106739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VINE stands for Visual Impairment North East</a:t>
            </a:r>
          </a:p>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They’ve been going since 1984 and they’ve made a simulation package, which includes some simulation spectacles</a:t>
            </a:r>
          </a:p>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A4EC7EF-95E1-3D44-A982-BC7A3E9C617E}" type="slidenum">
              <a:rPr lang="en-GB" smtClean="0"/>
              <a:t>21</a:t>
            </a:fld>
            <a:endParaRPr lang="en-GB"/>
          </a:p>
        </p:txBody>
      </p:sp>
    </p:spTree>
    <p:extLst>
      <p:ext uri="{BB962C8B-B14F-4D97-AF65-F5344CB8AC3E}">
        <p14:creationId xmlns:p14="http://schemas.microsoft.com/office/powerpoint/2010/main" val="3775106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Enables people to understand the varying visual problems of registered blind and partially sighted</a:t>
            </a:r>
          </a:p>
        </p:txBody>
      </p:sp>
      <p:sp>
        <p:nvSpPr>
          <p:cNvPr id="4" name="Slide Number Placeholder 3"/>
          <p:cNvSpPr>
            <a:spLocks noGrp="1"/>
          </p:cNvSpPr>
          <p:nvPr>
            <p:ph type="sldNum" sz="quarter" idx="5"/>
          </p:nvPr>
        </p:nvSpPr>
        <p:spPr/>
        <p:txBody>
          <a:bodyPr/>
          <a:lstStyle/>
          <a:p>
            <a:fld id="{9A4EC7EF-95E1-3D44-A982-BC7A3E9C617E}" type="slidenum">
              <a:rPr lang="en-GB" smtClean="0"/>
              <a:t>22</a:t>
            </a:fld>
            <a:endParaRPr lang="en-GB"/>
          </a:p>
        </p:txBody>
      </p:sp>
    </p:spTree>
    <p:extLst>
      <p:ext uri="{BB962C8B-B14F-4D97-AF65-F5344CB8AC3E}">
        <p14:creationId xmlns:p14="http://schemas.microsoft.com/office/powerpoint/2010/main" val="3561898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A detailed list of the glasses, simulating various symptoms as you can see</a:t>
            </a:r>
          </a:p>
        </p:txBody>
      </p:sp>
      <p:sp>
        <p:nvSpPr>
          <p:cNvPr id="4" name="Slide Number Placeholder 3"/>
          <p:cNvSpPr>
            <a:spLocks noGrp="1"/>
          </p:cNvSpPr>
          <p:nvPr>
            <p:ph type="sldNum" sz="quarter" idx="5"/>
          </p:nvPr>
        </p:nvSpPr>
        <p:spPr/>
        <p:txBody>
          <a:bodyPr/>
          <a:lstStyle/>
          <a:p>
            <a:fld id="{9A4EC7EF-95E1-3D44-A982-BC7A3E9C617E}" type="slidenum">
              <a:rPr lang="en-GB" smtClean="0"/>
              <a:t>23</a:t>
            </a:fld>
            <a:endParaRPr lang="en-GB"/>
          </a:p>
        </p:txBody>
      </p:sp>
    </p:spTree>
    <p:extLst>
      <p:ext uri="{BB962C8B-B14F-4D97-AF65-F5344CB8AC3E}">
        <p14:creationId xmlns:p14="http://schemas.microsoft.com/office/powerpoint/2010/main" val="21457396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A bit of a disclaimer…</a:t>
            </a:r>
          </a:p>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It must be emphasised that the spectacles can only give some idea of what a visually impaired person may see…</a:t>
            </a:r>
          </a:p>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We must remember that everyone is different</a:t>
            </a:r>
          </a:p>
        </p:txBody>
      </p:sp>
      <p:sp>
        <p:nvSpPr>
          <p:cNvPr id="4" name="Slide Number Placeholder 3"/>
          <p:cNvSpPr>
            <a:spLocks noGrp="1"/>
          </p:cNvSpPr>
          <p:nvPr>
            <p:ph type="sldNum" sz="quarter" idx="5"/>
          </p:nvPr>
        </p:nvSpPr>
        <p:spPr/>
        <p:txBody>
          <a:bodyPr/>
          <a:lstStyle/>
          <a:p>
            <a:fld id="{9A4EC7EF-95E1-3D44-A982-BC7A3E9C617E}" type="slidenum">
              <a:rPr lang="en-GB" smtClean="0"/>
              <a:t>24</a:t>
            </a:fld>
            <a:endParaRPr lang="en-GB"/>
          </a:p>
        </p:txBody>
      </p:sp>
    </p:spTree>
    <p:extLst>
      <p:ext uri="{BB962C8B-B14F-4D97-AF65-F5344CB8AC3E}">
        <p14:creationId xmlns:p14="http://schemas.microsoft.com/office/powerpoint/2010/main" val="4433511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few exercises and tasks that you can do, so let’s go have a look</a:t>
            </a:r>
          </a:p>
        </p:txBody>
      </p:sp>
      <p:sp>
        <p:nvSpPr>
          <p:cNvPr id="4" name="Slide Number Placeholder 3"/>
          <p:cNvSpPr>
            <a:spLocks noGrp="1"/>
          </p:cNvSpPr>
          <p:nvPr>
            <p:ph type="sldNum" sz="quarter" idx="5"/>
          </p:nvPr>
        </p:nvSpPr>
        <p:spPr/>
        <p:txBody>
          <a:bodyPr/>
          <a:lstStyle/>
          <a:p>
            <a:fld id="{9A4EC7EF-95E1-3D44-A982-BC7A3E9C617E}" type="slidenum">
              <a:rPr lang="en-GB" smtClean="0"/>
              <a:t>25</a:t>
            </a:fld>
            <a:endParaRPr lang="en-GB"/>
          </a:p>
        </p:txBody>
      </p:sp>
    </p:spTree>
    <p:extLst>
      <p:ext uri="{BB962C8B-B14F-4D97-AF65-F5344CB8AC3E}">
        <p14:creationId xmlns:p14="http://schemas.microsoft.com/office/powerpoint/2010/main" val="2689613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A4EC7EF-95E1-3D44-A982-BC7A3E9C617E}" type="slidenum">
              <a:rPr lang="en-GB" smtClean="0"/>
              <a:t>26</a:t>
            </a:fld>
            <a:endParaRPr lang="en-GB"/>
          </a:p>
        </p:txBody>
      </p:sp>
    </p:spTree>
    <p:extLst>
      <p:ext uri="{BB962C8B-B14F-4D97-AF65-F5344CB8AC3E}">
        <p14:creationId xmlns:p14="http://schemas.microsoft.com/office/powerpoint/2010/main" val="1593834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What do we mean by making the site accessible?</a:t>
            </a:r>
          </a:p>
          <a:p>
            <a:pPr marL="0" indent="0">
              <a:buClr>
                <a:schemeClr val="dk1"/>
              </a:buClr>
              <a:buSzPts val="1100"/>
              <a:buNone/>
            </a:pPr>
            <a:r>
              <a:rPr lang="en-GB" sz="800" dirty="0">
                <a:solidFill>
                  <a:srgbClr val="FF0000"/>
                </a:solidFill>
                <a:latin typeface="Arial" panose="020B0604020202020204" pitchFamily="34" charset="0"/>
                <a:cs typeface="Arial" panose="020B0604020202020204" pitchFamily="34" charset="0"/>
              </a:rPr>
              <a:t>Making it easy to use, regardless of ability. So, for example, making it work for people with disabilities, whether that be long term or temporary or situational</a:t>
            </a:r>
          </a:p>
        </p:txBody>
      </p:sp>
      <p:sp>
        <p:nvSpPr>
          <p:cNvPr id="4" name="Slide Number Placeholder 3"/>
          <p:cNvSpPr>
            <a:spLocks noGrp="1"/>
          </p:cNvSpPr>
          <p:nvPr>
            <p:ph type="sldNum" sz="quarter" idx="5"/>
          </p:nvPr>
        </p:nvSpPr>
        <p:spPr/>
        <p:txBody>
          <a:bodyPr/>
          <a:lstStyle/>
          <a:p>
            <a:fld id="{9A4EC7EF-95E1-3D44-A982-BC7A3E9C617E}" type="slidenum">
              <a:rPr lang="en-GB" smtClean="0"/>
              <a:t>3</a:t>
            </a:fld>
            <a:endParaRPr lang="en-GB"/>
          </a:p>
        </p:txBody>
      </p:sp>
    </p:spTree>
    <p:extLst>
      <p:ext uri="{BB962C8B-B14F-4D97-AF65-F5344CB8AC3E}">
        <p14:creationId xmlns:p14="http://schemas.microsoft.com/office/powerpoint/2010/main" val="36360828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dk1"/>
              </a:buClr>
              <a:buSzPts val="1100"/>
              <a:buNone/>
            </a:pPr>
            <a:r>
              <a:rPr lang="en-GB" sz="800" dirty="0"/>
              <a:t>Want to challenge the idea that if you have a disability, or are recovering from say a stroke, it shouldn’t be someone else that needs to help you do the things you normally do online. You should be able to do it yourself regardless of your circumstances.</a:t>
            </a:r>
          </a:p>
          <a:p>
            <a:pPr marL="0" marR="0" lvl="0" indent="0" algn="l" defTabSz="914400" rtl="0" eaLnBrk="1" fontAlgn="auto" latinLnBrk="0" hangingPunct="1">
              <a:lnSpc>
                <a:spcPct val="100000"/>
              </a:lnSpc>
              <a:spcBef>
                <a:spcPts val="0"/>
              </a:spcBef>
              <a:spcAft>
                <a:spcPts val="0"/>
              </a:spcAft>
              <a:buClr>
                <a:schemeClr val="dk1"/>
              </a:buClr>
              <a:buSzPts val="1100"/>
              <a:buFontTx/>
              <a:buNone/>
              <a:tabLst/>
              <a:defRPr/>
            </a:pPr>
            <a:r>
              <a:rPr lang="en-GB" sz="800" dirty="0">
                <a:solidFill>
                  <a:srgbClr val="FF0000"/>
                </a:solidFill>
                <a:latin typeface="Arial" panose="020B0604020202020204" pitchFamily="34" charset="0"/>
                <a:cs typeface="Arial" panose="020B0604020202020204" pitchFamily="34" charset="0"/>
              </a:rPr>
              <a:t>We also have to meet legal requirements - Equality Act 2010, and for us the Public Sector Bodies Accessibility Regulations which apply to websites and mobile apps.</a:t>
            </a:r>
          </a:p>
          <a:p>
            <a:pPr marL="0" indent="0">
              <a:buClr>
                <a:schemeClr val="dk1"/>
              </a:buClr>
              <a:buSzPts val="1100"/>
              <a:buNone/>
            </a:pPr>
            <a:endParaRPr lang="en-GB" sz="800" dirty="0"/>
          </a:p>
        </p:txBody>
      </p:sp>
      <p:sp>
        <p:nvSpPr>
          <p:cNvPr id="4" name="Slide Number Placeholder 3"/>
          <p:cNvSpPr>
            <a:spLocks noGrp="1"/>
          </p:cNvSpPr>
          <p:nvPr>
            <p:ph type="sldNum" sz="quarter" idx="5"/>
          </p:nvPr>
        </p:nvSpPr>
        <p:spPr/>
        <p:txBody>
          <a:bodyPr/>
          <a:lstStyle/>
          <a:p>
            <a:fld id="{9A4EC7EF-95E1-3D44-A982-BC7A3E9C617E}" type="slidenum">
              <a:rPr lang="en-GB" smtClean="0"/>
              <a:t>4</a:t>
            </a:fld>
            <a:endParaRPr lang="en-GB"/>
          </a:p>
        </p:txBody>
      </p:sp>
    </p:spTree>
    <p:extLst>
      <p:ext uri="{BB962C8B-B14F-4D97-AF65-F5344CB8AC3E}">
        <p14:creationId xmlns:p14="http://schemas.microsoft.com/office/powerpoint/2010/main" val="3704424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reminder of the NHS constitution</a:t>
            </a:r>
          </a:p>
          <a:p>
            <a:r>
              <a:rPr lang="en-US" dirty="0"/>
              <a:t>A set of principles and values on which the NHS was founded.</a:t>
            </a:r>
          </a:p>
          <a:p>
            <a:r>
              <a:rPr lang="en-US" dirty="0"/>
              <a:t>The first principle states that ”The NHS provides a comprehensive service, available to all”</a:t>
            </a:r>
          </a:p>
          <a:p>
            <a:r>
              <a:rPr lang="en-US" dirty="0"/>
              <a:t>This applies to us as well, in the digital space.</a:t>
            </a:r>
          </a:p>
        </p:txBody>
      </p:sp>
      <p:sp>
        <p:nvSpPr>
          <p:cNvPr id="4" name="Slide Number Placeholder 3"/>
          <p:cNvSpPr>
            <a:spLocks noGrp="1"/>
          </p:cNvSpPr>
          <p:nvPr>
            <p:ph type="sldNum" sz="quarter" idx="5"/>
          </p:nvPr>
        </p:nvSpPr>
        <p:spPr/>
        <p:txBody>
          <a:bodyPr/>
          <a:lstStyle/>
          <a:p>
            <a:fld id="{9A4EC7EF-95E1-3D44-A982-BC7A3E9C617E}" type="slidenum">
              <a:rPr lang="en-GB" smtClean="0"/>
              <a:t>5</a:t>
            </a:fld>
            <a:endParaRPr lang="en-GB"/>
          </a:p>
        </p:txBody>
      </p:sp>
    </p:spTree>
    <p:extLst>
      <p:ext uri="{BB962C8B-B14F-4D97-AF65-F5344CB8AC3E}">
        <p14:creationId xmlns:p14="http://schemas.microsoft.com/office/powerpoint/2010/main" val="949563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are talking about disabilities, here is a list of some disabilities that we need to consider when looking at web accessibility,</a:t>
            </a:r>
          </a:p>
          <a:p>
            <a:r>
              <a:rPr lang="en-US" dirty="0"/>
              <a:t>all of which you will be aware of.</a:t>
            </a:r>
          </a:p>
        </p:txBody>
      </p:sp>
      <p:sp>
        <p:nvSpPr>
          <p:cNvPr id="4" name="Slide Number Placeholder 3"/>
          <p:cNvSpPr>
            <a:spLocks noGrp="1"/>
          </p:cNvSpPr>
          <p:nvPr>
            <p:ph type="sldNum" sz="quarter" idx="5"/>
          </p:nvPr>
        </p:nvSpPr>
        <p:spPr/>
        <p:txBody>
          <a:bodyPr/>
          <a:lstStyle/>
          <a:p>
            <a:fld id="{9A4EC7EF-95E1-3D44-A982-BC7A3E9C617E}" type="slidenum">
              <a:rPr lang="en-GB" smtClean="0"/>
              <a:t>6</a:t>
            </a:fld>
            <a:endParaRPr lang="en-GB"/>
          </a:p>
        </p:txBody>
      </p:sp>
    </p:spTree>
    <p:extLst>
      <p:ext uri="{BB962C8B-B14F-4D97-AF65-F5344CB8AC3E}">
        <p14:creationId xmlns:p14="http://schemas.microsoft.com/office/powerpoint/2010/main" val="1635093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are interested in today is visual</a:t>
            </a:r>
          </a:p>
        </p:txBody>
      </p:sp>
      <p:sp>
        <p:nvSpPr>
          <p:cNvPr id="4" name="Slide Number Placeholder 3"/>
          <p:cNvSpPr>
            <a:spLocks noGrp="1"/>
          </p:cNvSpPr>
          <p:nvPr>
            <p:ph type="sldNum" sz="quarter" idx="5"/>
          </p:nvPr>
        </p:nvSpPr>
        <p:spPr/>
        <p:txBody>
          <a:bodyPr/>
          <a:lstStyle/>
          <a:p>
            <a:fld id="{9A4EC7EF-95E1-3D44-A982-BC7A3E9C617E}" type="slidenum">
              <a:rPr lang="en-GB" smtClean="0"/>
              <a:t>7</a:t>
            </a:fld>
            <a:endParaRPr lang="en-GB"/>
          </a:p>
        </p:txBody>
      </p:sp>
    </p:spTree>
    <p:extLst>
      <p:ext uri="{BB962C8B-B14F-4D97-AF65-F5344CB8AC3E}">
        <p14:creationId xmlns:p14="http://schemas.microsoft.com/office/powerpoint/2010/main" val="13889736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 statistic…</a:t>
            </a:r>
          </a:p>
          <a:p>
            <a:r>
              <a:rPr lang="en-GB" dirty="0"/>
              <a:t>This sight loss is severe enough to have a significant impact on their daily lives.</a:t>
            </a:r>
          </a:p>
          <a:p>
            <a:r>
              <a:rPr lang="en-GB" dirty="0"/>
              <a:t>340,000 people are registered blind or partially sighted.</a:t>
            </a:r>
          </a:p>
        </p:txBody>
      </p:sp>
      <p:sp>
        <p:nvSpPr>
          <p:cNvPr id="4" name="Slide Number Placeholder 3"/>
          <p:cNvSpPr>
            <a:spLocks noGrp="1"/>
          </p:cNvSpPr>
          <p:nvPr>
            <p:ph type="sldNum" sz="quarter" idx="5"/>
          </p:nvPr>
        </p:nvSpPr>
        <p:spPr/>
        <p:txBody>
          <a:bodyPr/>
          <a:lstStyle/>
          <a:p>
            <a:fld id="{9A4EC7EF-95E1-3D44-A982-BC7A3E9C617E}" type="slidenum">
              <a:rPr lang="en-GB" smtClean="0"/>
              <a:t>8</a:t>
            </a:fld>
            <a:endParaRPr lang="en-GB"/>
          </a:p>
        </p:txBody>
      </p:sp>
    </p:spTree>
    <p:extLst>
      <p:ext uri="{BB962C8B-B14F-4D97-AF65-F5344CB8AC3E}">
        <p14:creationId xmlns:p14="http://schemas.microsoft.com/office/powerpoint/2010/main" val="613856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dk1"/>
              </a:buClr>
              <a:buSzPts val="1100"/>
              <a:buNone/>
            </a:pPr>
            <a:endParaRPr lang="en-GB" sz="800" dirty="0">
              <a:solidFill>
                <a:srgbClr val="FF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A4EC7EF-95E1-3D44-A982-BC7A3E9C617E}" type="slidenum">
              <a:rPr lang="en-GB" smtClean="0"/>
              <a:t>9</a:t>
            </a:fld>
            <a:endParaRPr lang="en-GB"/>
          </a:p>
        </p:txBody>
      </p:sp>
    </p:spTree>
    <p:extLst>
      <p:ext uri="{BB962C8B-B14F-4D97-AF65-F5344CB8AC3E}">
        <p14:creationId xmlns:p14="http://schemas.microsoft.com/office/powerpoint/2010/main" val="1622582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Heading, content, basic text one col">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32DDCA5-A307-96EA-64A8-CCBA8E5F6393}"/>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a:xfrm>
            <a:off x="347413" y="3166643"/>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3" name="Content Placeholder 2"/>
          <p:cNvSpPr>
            <a:spLocks noGrp="1"/>
          </p:cNvSpPr>
          <p:nvPr>
            <p:ph idx="1" hasCustomPrompt="1"/>
          </p:nvPr>
        </p:nvSpPr>
        <p:spPr>
          <a:xfrm>
            <a:off x="412708" y="2106000"/>
            <a:ext cx="7632000" cy="4026443"/>
          </a:xfrm>
          <a:prstGeom prst="rect">
            <a:avLst/>
          </a:prstGeom>
        </p:spPr>
        <p:txBody>
          <a:bodyPr lIns="0" tIns="0" rIns="0" bIns="0">
            <a:normAutofit/>
          </a:bodyPr>
          <a:lstStyle>
            <a:lvl1pPr marL="0" indent="0">
              <a:lnSpc>
                <a:spcPct val="100000"/>
              </a:lnSpc>
              <a:spcBef>
                <a:spcPts val="0"/>
              </a:spcBef>
              <a:spcAft>
                <a:spcPts val="600"/>
              </a:spcAft>
              <a:buClr>
                <a:schemeClr val="tx1"/>
              </a:buClr>
              <a:buFont typeface="Arial" panose="020B0604020202020204" pitchFamily="34" charset="0"/>
              <a:buNone/>
              <a:defRPr sz="2200" b="0">
                <a:solidFill>
                  <a:schemeClr val="accent6"/>
                </a:solidFill>
              </a:defRPr>
            </a:lvl1pPr>
            <a:lvl2pPr>
              <a:buClr>
                <a:schemeClr val="tx1"/>
              </a:buClr>
              <a:defRPr sz="2200">
                <a:solidFill>
                  <a:schemeClr val="tx1"/>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add text</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45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Quote large Centre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6BFC8184-A52B-1D58-DCBB-64F070DB04AB}"/>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11" name="Text Placeholder 7">
            <a:extLst>
              <a:ext uri="{FF2B5EF4-FFF2-40B4-BE49-F238E27FC236}">
                <a16:creationId xmlns:a16="http://schemas.microsoft.com/office/drawing/2014/main" id="{9F1649F8-C95E-B04E-A0E7-F89193CC9718}"/>
              </a:ext>
            </a:extLst>
          </p:cNvPr>
          <p:cNvSpPr>
            <a:spLocks noGrp="1"/>
          </p:cNvSpPr>
          <p:nvPr>
            <p:ph type="body" sz="quarter" idx="14" hasCustomPrompt="1"/>
          </p:nvPr>
        </p:nvSpPr>
        <p:spPr>
          <a:xfrm>
            <a:off x="1214367" y="1180298"/>
            <a:ext cx="9811265" cy="2983230"/>
          </a:xfrm>
          <a:prstGeom prst="rect">
            <a:avLst/>
          </a:prstGeom>
        </p:spPr>
        <p:txBody>
          <a:bodyPr>
            <a:noAutofit/>
          </a:bodyPr>
          <a:lstStyle>
            <a:lvl1pPr marL="0" indent="0" algn="ctr">
              <a:buNone/>
              <a:defRPr sz="4200" b="0">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“Showcase quotation</a:t>
            </a:r>
            <a:br>
              <a:rPr lang="en-GB" dirty="0"/>
            </a:br>
            <a:r>
              <a:rPr lang="en-GB" dirty="0"/>
              <a:t>with centred text over multiple</a:t>
            </a:r>
            <a:br>
              <a:rPr lang="en-GB" dirty="0"/>
            </a:br>
            <a:r>
              <a:rPr lang="en-GB" dirty="0"/>
              <a:t>lines, try to make a harmonious shape like a diamond or </a:t>
            </a:r>
            <a:r>
              <a:rPr lang="en-GB" dirty="0" err="1"/>
              <a:t>xmas</a:t>
            </a:r>
            <a:r>
              <a:rPr lang="en-GB" dirty="0"/>
              <a:t> tree or</a:t>
            </a:r>
            <a:br>
              <a:rPr lang="en-GB" dirty="0"/>
            </a:br>
            <a:r>
              <a:rPr lang="en-GB" dirty="0"/>
              <a:t>something similar”</a:t>
            </a:r>
          </a:p>
        </p:txBody>
      </p:sp>
      <p:sp>
        <p:nvSpPr>
          <p:cNvPr id="6" name="Text Placeholder 6">
            <a:extLst>
              <a:ext uri="{FF2B5EF4-FFF2-40B4-BE49-F238E27FC236}">
                <a16:creationId xmlns:a16="http://schemas.microsoft.com/office/drawing/2014/main" id="{D406466E-798B-BE4C-B09F-C1B1244AAB6A}"/>
              </a:ext>
            </a:extLst>
          </p:cNvPr>
          <p:cNvSpPr>
            <a:spLocks noGrp="1"/>
          </p:cNvSpPr>
          <p:nvPr>
            <p:ph type="body" sz="quarter" idx="13" hasCustomPrompt="1"/>
          </p:nvPr>
        </p:nvSpPr>
        <p:spPr>
          <a:xfrm>
            <a:off x="4150923" y="5096236"/>
            <a:ext cx="3890150" cy="896938"/>
          </a:xfrm>
          <a:prstGeom prst="rect">
            <a:avLst/>
          </a:prstGeom>
        </p:spPr>
        <p:txBody>
          <a:bodyPr>
            <a:normAutofit/>
          </a:bodyPr>
          <a:lstStyle>
            <a:lvl1pPr marL="0" indent="0" algn="ctr">
              <a:buNone/>
              <a:defRPr sz="2200" b="1">
                <a:solidFill>
                  <a:schemeClr val="accent6"/>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Name Surname,</a:t>
            </a:r>
            <a:br>
              <a:rPr lang="en-GB" dirty="0"/>
            </a:br>
            <a:r>
              <a:rPr lang="en-GB" dirty="0"/>
              <a:t>Job Title</a:t>
            </a:r>
          </a:p>
        </p:txBody>
      </p:sp>
      <p:cxnSp>
        <p:nvCxnSpPr>
          <p:cNvPr id="8" name="Straight Connector 7">
            <a:extLst>
              <a:ext uri="{FF2B5EF4-FFF2-40B4-BE49-F238E27FC236}">
                <a16:creationId xmlns:a16="http://schemas.microsoft.com/office/drawing/2014/main" id="{A91AA706-8AF6-8441-8070-06566C40A690}"/>
              </a:ext>
            </a:extLst>
          </p:cNvPr>
          <p:cNvCxnSpPr>
            <a:cxnSpLocks/>
          </p:cNvCxnSpPr>
          <p:nvPr userDrawn="1"/>
        </p:nvCxnSpPr>
        <p:spPr>
          <a:xfrm>
            <a:off x="432000" y="6336000"/>
            <a:ext cx="1138486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42D3EEB-DBD8-CD48-C723-5F35F1DADF6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989577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CON Grid Boxes 4UP Grey">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p:nvPr>
        </p:nvSpPr>
        <p:spPr>
          <a:xfrm>
            <a:off x="2277721" y="2088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4" name="Rectangle: Top Corners Rounded 3">
            <a:extLst>
              <a:ext uri="{FF2B5EF4-FFF2-40B4-BE49-F238E27FC236}">
                <a16:creationId xmlns:a16="http://schemas.microsoft.com/office/drawing/2014/main" id="{B540671A-ED56-3548-A508-080ABBDB5E58}"/>
              </a:ext>
            </a:extLst>
          </p:cNvPr>
          <p:cNvSpPr/>
          <p:nvPr userDrawn="1"/>
        </p:nvSpPr>
        <p:spPr>
          <a:xfrm>
            <a:off x="2277721"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6231884" y="2089034"/>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0" name="Rectangle: Top Corners Rounded 19">
            <a:extLst>
              <a:ext uri="{FF2B5EF4-FFF2-40B4-BE49-F238E27FC236}">
                <a16:creationId xmlns:a16="http://schemas.microsoft.com/office/drawing/2014/main" id="{08FEBAA5-9C5F-2648-899B-9991822EBFF6}"/>
              </a:ext>
            </a:extLst>
          </p:cNvPr>
          <p:cNvSpPr/>
          <p:nvPr userDrawn="1"/>
        </p:nvSpPr>
        <p:spPr>
          <a:xfrm>
            <a:off x="6231884"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 Placeholder 7">
            <a:extLst>
              <a:ext uri="{FF2B5EF4-FFF2-40B4-BE49-F238E27FC236}">
                <a16:creationId xmlns:a16="http://schemas.microsoft.com/office/drawing/2014/main" id="{6017D8E3-CAD4-674B-ABC3-946291000D2B}"/>
              </a:ext>
            </a:extLst>
          </p:cNvPr>
          <p:cNvSpPr>
            <a:spLocks noGrp="1"/>
          </p:cNvSpPr>
          <p:nvPr>
            <p:ph type="body" sz="quarter" idx="16"/>
          </p:nvPr>
        </p:nvSpPr>
        <p:spPr>
          <a:xfrm>
            <a:off x="2277721" y="4649267"/>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5" name="Rectangle: Top Corners Rounded 24">
            <a:extLst>
              <a:ext uri="{FF2B5EF4-FFF2-40B4-BE49-F238E27FC236}">
                <a16:creationId xmlns:a16="http://schemas.microsoft.com/office/drawing/2014/main" id="{8FD6A08D-6DD3-C845-8B17-CC9297B607DC}"/>
              </a:ext>
            </a:extLst>
          </p:cNvPr>
          <p:cNvSpPr/>
          <p:nvPr userDrawn="1"/>
        </p:nvSpPr>
        <p:spPr>
          <a:xfrm>
            <a:off x="2277721" y="3749267"/>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 Placeholder 7">
            <a:extLst>
              <a:ext uri="{FF2B5EF4-FFF2-40B4-BE49-F238E27FC236}">
                <a16:creationId xmlns:a16="http://schemas.microsoft.com/office/drawing/2014/main" id="{07BD5561-5536-6F4A-AD32-EFB7423F22AA}"/>
              </a:ext>
            </a:extLst>
          </p:cNvPr>
          <p:cNvSpPr>
            <a:spLocks noGrp="1"/>
          </p:cNvSpPr>
          <p:nvPr>
            <p:ph type="body" sz="quarter" idx="17"/>
          </p:nvPr>
        </p:nvSpPr>
        <p:spPr>
          <a:xfrm>
            <a:off x="6231884" y="4650427"/>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7" name="Rectangle: Top Corners Rounded 26">
            <a:extLst>
              <a:ext uri="{FF2B5EF4-FFF2-40B4-BE49-F238E27FC236}">
                <a16:creationId xmlns:a16="http://schemas.microsoft.com/office/drawing/2014/main" id="{B5A7277B-59DD-844A-A364-77AED24CBAC1}"/>
              </a:ext>
            </a:extLst>
          </p:cNvPr>
          <p:cNvSpPr/>
          <p:nvPr userDrawn="1"/>
        </p:nvSpPr>
        <p:spPr>
          <a:xfrm>
            <a:off x="6239447" y="3752201"/>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1ACF78F6-439A-384B-9C21-D11B5B50E050}"/>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pic>
        <p:nvPicPr>
          <p:cNvPr id="6" name="Picture 5">
            <a:extLst>
              <a:ext uri="{FF2B5EF4-FFF2-40B4-BE49-F238E27FC236}">
                <a16:creationId xmlns:a16="http://schemas.microsoft.com/office/drawing/2014/main" id="{2F244FF8-F4E4-0514-77D0-8D8D69F9337B}"/>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cxnSp>
        <p:nvCxnSpPr>
          <p:cNvPr id="7" name="Straight Connector 6">
            <a:extLst>
              <a:ext uri="{FF2B5EF4-FFF2-40B4-BE49-F238E27FC236}">
                <a16:creationId xmlns:a16="http://schemas.microsoft.com/office/drawing/2014/main" id="{7DBEB741-20EA-C36A-7EF8-DE1CD1F1AA0C}"/>
              </a:ext>
            </a:extLst>
          </p:cNvPr>
          <p:cNvCxnSpPr>
            <a:cxnSpLocks/>
          </p:cNvCxnSpPr>
          <p:nvPr userDrawn="1"/>
        </p:nvCxnSpPr>
        <p:spPr>
          <a:xfrm>
            <a:off x="432000" y="6336000"/>
            <a:ext cx="1138486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18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CON Grid Boxes 2UP Grey">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9B26CA0-4967-284E-42B6-5686F8C6B07B}"/>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2000" y="2699082"/>
            <a:ext cx="3564000" cy="3311999"/>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0" name="Rectangle: Top Corners Rounded 19">
            <a:extLst>
              <a:ext uri="{FF2B5EF4-FFF2-40B4-BE49-F238E27FC236}">
                <a16:creationId xmlns:a16="http://schemas.microsoft.com/office/drawing/2014/main" id="{08FEBAA5-9C5F-2648-899B-9991822EBFF6}"/>
              </a:ext>
            </a:extLst>
          </p:cNvPr>
          <p:cNvSpPr/>
          <p:nvPr userDrawn="1"/>
        </p:nvSpPr>
        <p:spPr>
          <a:xfrm>
            <a:off x="432000" y="1691082"/>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 Placeholder 7">
            <a:extLst>
              <a:ext uri="{FF2B5EF4-FFF2-40B4-BE49-F238E27FC236}">
                <a16:creationId xmlns:a16="http://schemas.microsoft.com/office/drawing/2014/main" id="{242484D6-4364-A442-9ABC-5042556E6205}"/>
              </a:ext>
            </a:extLst>
          </p:cNvPr>
          <p:cNvSpPr>
            <a:spLocks noGrp="1"/>
          </p:cNvSpPr>
          <p:nvPr>
            <p:ph type="body" sz="quarter" idx="15"/>
          </p:nvPr>
        </p:nvSpPr>
        <p:spPr>
          <a:xfrm>
            <a:off x="4324378" y="2699082"/>
            <a:ext cx="3564000" cy="3311999"/>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2" name="Rectangle: Top Corners Rounded 21">
            <a:extLst>
              <a:ext uri="{FF2B5EF4-FFF2-40B4-BE49-F238E27FC236}">
                <a16:creationId xmlns:a16="http://schemas.microsoft.com/office/drawing/2014/main" id="{9E7ED11E-4751-6140-AC11-8C5B88B96EE4}"/>
              </a:ext>
            </a:extLst>
          </p:cNvPr>
          <p:cNvSpPr/>
          <p:nvPr userDrawn="1"/>
        </p:nvSpPr>
        <p:spPr>
          <a:xfrm>
            <a:off x="4324378" y="1691082"/>
            <a:ext cx="3564000" cy="1008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1" name="Title 1">
            <a:extLst>
              <a:ext uri="{FF2B5EF4-FFF2-40B4-BE49-F238E27FC236}">
                <a16:creationId xmlns:a16="http://schemas.microsoft.com/office/drawing/2014/main" id="{C5DD270E-858A-0745-A4F5-3FE5B49194FA}"/>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pic>
        <p:nvPicPr>
          <p:cNvPr id="3" name="Picture 2">
            <a:extLst>
              <a:ext uri="{FF2B5EF4-FFF2-40B4-BE49-F238E27FC236}">
                <a16:creationId xmlns:a16="http://schemas.microsoft.com/office/drawing/2014/main" id="{6FD787DC-00EF-B13A-FE97-CE51273E8674}"/>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cxnSp>
        <p:nvCxnSpPr>
          <p:cNvPr id="5" name="Straight Connector 4">
            <a:extLst>
              <a:ext uri="{FF2B5EF4-FFF2-40B4-BE49-F238E27FC236}">
                <a16:creationId xmlns:a16="http://schemas.microsoft.com/office/drawing/2014/main" id="{20783BA3-377B-7D8A-0B7B-91C314676A0C}"/>
              </a:ext>
            </a:extLst>
          </p:cNvPr>
          <p:cNvCxnSpPr>
            <a:cxnSpLocks/>
          </p:cNvCxnSpPr>
          <p:nvPr userDrawn="1"/>
        </p:nvCxnSpPr>
        <p:spPr>
          <a:xfrm>
            <a:off x="432000" y="6336000"/>
            <a:ext cx="11384862"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61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Grid, Titles 4UP Grey">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8BBC9FB-69CA-ACB9-E6B9-6E2830215B65}"/>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Top Corners Rounded 17">
            <a:extLst>
              <a:ext uri="{FF2B5EF4-FFF2-40B4-BE49-F238E27FC236}">
                <a16:creationId xmlns:a16="http://schemas.microsoft.com/office/drawing/2014/main" id="{205929B3-ED58-E54F-B724-E24FB5F163DF}"/>
              </a:ext>
            </a:extLst>
          </p:cNvPr>
          <p:cNvSpPr/>
          <p:nvPr userDrawn="1"/>
        </p:nvSpPr>
        <p:spPr>
          <a:xfrm>
            <a:off x="432000"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p:nvPr>
        </p:nvSpPr>
        <p:spPr>
          <a:xfrm>
            <a:off x="432000" y="2088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19" name="Text Placeholder 7">
            <a:extLst>
              <a:ext uri="{FF2B5EF4-FFF2-40B4-BE49-F238E27FC236}">
                <a16:creationId xmlns:a16="http://schemas.microsoft.com/office/drawing/2014/main" id="{7F90A04B-AAE8-A248-ADF6-A73BF8ECD7AE}"/>
              </a:ext>
            </a:extLst>
          </p:cNvPr>
          <p:cNvSpPr>
            <a:spLocks noGrp="1"/>
          </p:cNvSpPr>
          <p:nvPr>
            <p:ph type="body" sz="quarter" idx="14"/>
          </p:nvPr>
        </p:nvSpPr>
        <p:spPr>
          <a:xfrm>
            <a:off x="4392000" y="2089034"/>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0" name="Rectangle: Top Corners Rounded 19">
            <a:extLst>
              <a:ext uri="{FF2B5EF4-FFF2-40B4-BE49-F238E27FC236}">
                <a16:creationId xmlns:a16="http://schemas.microsoft.com/office/drawing/2014/main" id="{08FEBAA5-9C5F-2648-899B-9991822EBFF6}"/>
              </a:ext>
            </a:extLst>
          </p:cNvPr>
          <p:cNvSpPr/>
          <p:nvPr userDrawn="1"/>
        </p:nvSpPr>
        <p:spPr>
          <a:xfrm>
            <a:off x="4392000" y="1188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 Placeholder 7">
            <a:extLst>
              <a:ext uri="{FF2B5EF4-FFF2-40B4-BE49-F238E27FC236}">
                <a16:creationId xmlns:a16="http://schemas.microsoft.com/office/drawing/2014/main" id="{6017D8E3-CAD4-674B-ABC3-946291000D2B}"/>
              </a:ext>
            </a:extLst>
          </p:cNvPr>
          <p:cNvSpPr>
            <a:spLocks noGrp="1"/>
          </p:cNvSpPr>
          <p:nvPr>
            <p:ph type="body" sz="quarter" idx="16"/>
          </p:nvPr>
        </p:nvSpPr>
        <p:spPr>
          <a:xfrm>
            <a:off x="432000" y="4644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4" name="TextBox 23">
            <a:extLst>
              <a:ext uri="{FF2B5EF4-FFF2-40B4-BE49-F238E27FC236}">
                <a16:creationId xmlns:a16="http://schemas.microsoft.com/office/drawing/2014/main" id="{7D87C9DF-7113-134C-B859-0141E7D1B2DB}"/>
              </a:ext>
            </a:extLst>
          </p:cNvPr>
          <p:cNvSpPr txBox="1"/>
          <p:nvPr userDrawn="1"/>
        </p:nvSpPr>
        <p:spPr>
          <a:xfrm>
            <a:off x="4700954" y="6530388"/>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5" name="Rectangle: Top Corners Rounded 24">
            <a:extLst>
              <a:ext uri="{FF2B5EF4-FFF2-40B4-BE49-F238E27FC236}">
                <a16:creationId xmlns:a16="http://schemas.microsoft.com/office/drawing/2014/main" id="{8FD6A08D-6DD3-C845-8B17-CC9297B607DC}"/>
              </a:ext>
            </a:extLst>
          </p:cNvPr>
          <p:cNvSpPr/>
          <p:nvPr userDrawn="1"/>
        </p:nvSpPr>
        <p:spPr>
          <a:xfrm>
            <a:off x="432000" y="3744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 Placeholder 7">
            <a:extLst>
              <a:ext uri="{FF2B5EF4-FFF2-40B4-BE49-F238E27FC236}">
                <a16:creationId xmlns:a16="http://schemas.microsoft.com/office/drawing/2014/main" id="{07BD5561-5536-6F4A-AD32-EFB7423F22AA}"/>
              </a:ext>
            </a:extLst>
          </p:cNvPr>
          <p:cNvSpPr>
            <a:spLocks noGrp="1"/>
          </p:cNvSpPr>
          <p:nvPr>
            <p:ph type="body" sz="quarter" idx="17"/>
          </p:nvPr>
        </p:nvSpPr>
        <p:spPr>
          <a:xfrm>
            <a:off x="4392000" y="4644000"/>
            <a:ext cx="3564000" cy="1512000"/>
          </a:xfrm>
          <a:prstGeom prst="rect">
            <a:avLst/>
          </a:prstGeom>
          <a:solidFill>
            <a:srgbClr val="F2F2F2"/>
          </a:solidFill>
        </p:spPr>
        <p:txBody>
          <a:bodyPr lIns="216000" tIns="216000" rIns="216000" bIns="216000">
            <a:noAutofit/>
          </a:bodyPr>
          <a:lstStyle>
            <a:lvl1pPr marL="0" indent="0">
              <a:lnSpc>
                <a:spcPts val="2200"/>
              </a:lnSpc>
              <a:spcBef>
                <a:spcPts val="0"/>
              </a:spcBef>
              <a:spcAft>
                <a:spcPts val="900"/>
              </a:spcAft>
              <a:buClr>
                <a:schemeClr val="tx1"/>
              </a:buClr>
              <a:buNone/>
              <a:defRPr sz="1800">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a:t>Click to edit Master text styles</a:t>
            </a:r>
          </a:p>
        </p:txBody>
      </p:sp>
      <p:sp>
        <p:nvSpPr>
          <p:cNvPr id="27" name="Rectangle: Top Corners Rounded 26">
            <a:extLst>
              <a:ext uri="{FF2B5EF4-FFF2-40B4-BE49-F238E27FC236}">
                <a16:creationId xmlns:a16="http://schemas.microsoft.com/office/drawing/2014/main" id="{B5A7277B-59DD-844A-A364-77AED24CBAC1}"/>
              </a:ext>
            </a:extLst>
          </p:cNvPr>
          <p:cNvSpPr/>
          <p:nvPr userDrawn="1"/>
        </p:nvSpPr>
        <p:spPr>
          <a:xfrm>
            <a:off x="4392000" y="3744000"/>
            <a:ext cx="3564000" cy="900000"/>
          </a:xfrm>
          <a:prstGeom prst="round2SameRect">
            <a:avLst/>
          </a:prstGeom>
          <a:solidFill>
            <a:srgbClr val="E4EB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itle 1">
            <a:extLst>
              <a:ext uri="{FF2B5EF4-FFF2-40B4-BE49-F238E27FC236}">
                <a16:creationId xmlns:a16="http://schemas.microsoft.com/office/drawing/2014/main" id="{7F5640E1-FA0E-4F42-9387-CD7C434D28C4}"/>
              </a:ext>
            </a:extLst>
          </p:cNvPr>
          <p:cNvSpPr>
            <a:spLocks noGrp="1"/>
          </p:cNvSpPr>
          <p:nvPr>
            <p:ph type="title" hasCustomPrompt="1"/>
          </p:nvPr>
        </p:nvSpPr>
        <p:spPr>
          <a:xfrm>
            <a:off x="432000" y="432000"/>
            <a:ext cx="11404154" cy="695727"/>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3" name="Text Placeholder 2">
            <a:extLst>
              <a:ext uri="{FF2B5EF4-FFF2-40B4-BE49-F238E27FC236}">
                <a16:creationId xmlns:a16="http://schemas.microsoft.com/office/drawing/2014/main" id="{AEF555C5-A77A-2E44-BAF7-246298421E13}"/>
              </a:ext>
            </a:extLst>
          </p:cNvPr>
          <p:cNvSpPr>
            <a:spLocks noGrp="1"/>
          </p:cNvSpPr>
          <p:nvPr>
            <p:ph type="body" sz="quarter" idx="18" hasCustomPrompt="1"/>
          </p:nvPr>
        </p:nvSpPr>
        <p:spPr>
          <a:xfrm>
            <a:off x="540000" y="1296000"/>
            <a:ext cx="3348000" cy="684000"/>
          </a:xfrm>
        </p:spPr>
        <p:txBody>
          <a:bodyPr anchor="ctr"/>
          <a:lstStyle>
            <a:lvl1pPr algn="ctr">
              <a:buNone/>
              <a:defRPr sz="2200" b="1">
                <a:solidFill>
                  <a:schemeClr val="accent6"/>
                </a:solidFill>
              </a:defRPr>
            </a:lvl1pPr>
          </a:lstStyle>
          <a:p>
            <a:pPr lvl="0"/>
            <a:r>
              <a:rPr lang="en-GB" dirty="0"/>
              <a:t>Insert title</a:t>
            </a:r>
          </a:p>
        </p:txBody>
      </p:sp>
      <p:sp>
        <p:nvSpPr>
          <p:cNvPr id="22" name="Text Placeholder 2">
            <a:extLst>
              <a:ext uri="{FF2B5EF4-FFF2-40B4-BE49-F238E27FC236}">
                <a16:creationId xmlns:a16="http://schemas.microsoft.com/office/drawing/2014/main" id="{D4B913F3-B51C-1F4F-BA00-F024BBF468C2}"/>
              </a:ext>
            </a:extLst>
          </p:cNvPr>
          <p:cNvSpPr>
            <a:spLocks noGrp="1"/>
          </p:cNvSpPr>
          <p:nvPr>
            <p:ph type="body" sz="quarter" idx="19" hasCustomPrompt="1"/>
          </p:nvPr>
        </p:nvSpPr>
        <p:spPr>
          <a:xfrm>
            <a:off x="4500000" y="1302462"/>
            <a:ext cx="3348000" cy="684000"/>
          </a:xfrm>
        </p:spPr>
        <p:txBody>
          <a:bodyPr anchor="ctr"/>
          <a:lstStyle>
            <a:lvl1pPr algn="ctr">
              <a:buNone/>
              <a:defRPr sz="2200" b="1">
                <a:solidFill>
                  <a:schemeClr val="accent6"/>
                </a:solidFill>
              </a:defRPr>
            </a:lvl1pPr>
          </a:lstStyle>
          <a:p>
            <a:pPr lvl="0"/>
            <a:r>
              <a:rPr lang="en-GB" dirty="0"/>
              <a:t>Insert title</a:t>
            </a:r>
          </a:p>
        </p:txBody>
      </p:sp>
      <p:sp>
        <p:nvSpPr>
          <p:cNvPr id="30" name="Text Placeholder 2">
            <a:extLst>
              <a:ext uri="{FF2B5EF4-FFF2-40B4-BE49-F238E27FC236}">
                <a16:creationId xmlns:a16="http://schemas.microsoft.com/office/drawing/2014/main" id="{9A16CC21-F99A-6F47-A063-FA9FE06BAE1A}"/>
              </a:ext>
            </a:extLst>
          </p:cNvPr>
          <p:cNvSpPr>
            <a:spLocks noGrp="1"/>
          </p:cNvSpPr>
          <p:nvPr>
            <p:ph type="body" sz="quarter" idx="20" hasCustomPrompt="1"/>
          </p:nvPr>
        </p:nvSpPr>
        <p:spPr>
          <a:xfrm>
            <a:off x="540000" y="3852000"/>
            <a:ext cx="3348000" cy="684000"/>
          </a:xfrm>
        </p:spPr>
        <p:txBody>
          <a:bodyPr anchor="ctr"/>
          <a:lstStyle>
            <a:lvl1pPr algn="ctr">
              <a:buNone/>
              <a:defRPr sz="2200" b="1">
                <a:solidFill>
                  <a:schemeClr val="accent6"/>
                </a:solidFill>
              </a:defRPr>
            </a:lvl1pPr>
          </a:lstStyle>
          <a:p>
            <a:pPr lvl="0"/>
            <a:r>
              <a:rPr lang="en-GB" dirty="0"/>
              <a:t>Insert title</a:t>
            </a:r>
          </a:p>
        </p:txBody>
      </p:sp>
      <p:sp>
        <p:nvSpPr>
          <p:cNvPr id="31" name="Text Placeholder 2">
            <a:extLst>
              <a:ext uri="{FF2B5EF4-FFF2-40B4-BE49-F238E27FC236}">
                <a16:creationId xmlns:a16="http://schemas.microsoft.com/office/drawing/2014/main" id="{511DBD00-D83F-EF49-900D-B6C65CED2738}"/>
              </a:ext>
            </a:extLst>
          </p:cNvPr>
          <p:cNvSpPr>
            <a:spLocks noGrp="1"/>
          </p:cNvSpPr>
          <p:nvPr>
            <p:ph type="body" sz="quarter" idx="21" hasCustomPrompt="1"/>
          </p:nvPr>
        </p:nvSpPr>
        <p:spPr>
          <a:xfrm>
            <a:off x="4500000" y="3852000"/>
            <a:ext cx="3348000" cy="684000"/>
          </a:xfrm>
        </p:spPr>
        <p:txBody>
          <a:bodyPr anchor="ctr"/>
          <a:lstStyle>
            <a:lvl1pPr algn="ctr">
              <a:buNone/>
              <a:defRPr sz="2200" b="1">
                <a:solidFill>
                  <a:schemeClr val="accent6"/>
                </a:solidFill>
              </a:defRPr>
            </a:lvl1pPr>
          </a:lstStyle>
          <a:p>
            <a:pPr lvl="0"/>
            <a:r>
              <a:rPr lang="en-GB" dirty="0"/>
              <a:t>Insert title</a:t>
            </a:r>
          </a:p>
        </p:txBody>
      </p:sp>
      <p:cxnSp>
        <p:nvCxnSpPr>
          <p:cNvPr id="29" name="Straight Connector 28">
            <a:extLst>
              <a:ext uri="{FF2B5EF4-FFF2-40B4-BE49-F238E27FC236}">
                <a16:creationId xmlns:a16="http://schemas.microsoft.com/office/drawing/2014/main" id="{59357DCD-A469-B34A-A880-D744CA731C14}"/>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4BA4CC6C-41AA-2D50-A8B9-63559566F418}"/>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271482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blu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0190978-5FC4-6858-371C-AF3DAD50E21F}"/>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11" name="Text Placeholder 7">
            <a:extLst>
              <a:ext uri="{FF2B5EF4-FFF2-40B4-BE49-F238E27FC236}">
                <a16:creationId xmlns:a16="http://schemas.microsoft.com/office/drawing/2014/main" id="{9F1649F8-C95E-B04E-A0E7-F89193CC9718}"/>
              </a:ext>
            </a:extLst>
          </p:cNvPr>
          <p:cNvSpPr>
            <a:spLocks noGrp="1"/>
          </p:cNvSpPr>
          <p:nvPr>
            <p:ph type="body" sz="quarter" idx="14" hasCustomPrompt="1"/>
          </p:nvPr>
        </p:nvSpPr>
        <p:spPr>
          <a:xfrm>
            <a:off x="537224" y="1314156"/>
            <a:ext cx="7503849" cy="3466727"/>
          </a:xfrm>
          <a:prstGeom prst="rect">
            <a:avLst/>
          </a:prstGeom>
        </p:spPr>
        <p:txBody>
          <a:bodyPr>
            <a:noAutofit/>
          </a:bodyPr>
          <a:lstStyle>
            <a:lvl1pPr marL="288000" indent="-288000" algn="l">
              <a:buNone/>
              <a:defRPr sz="42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“Showcase quotation</a:t>
            </a:r>
            <a:br>
              <a:rPr lang="en-GB" dirty="0"/>
            </a:br>
            <a:r>
              <a:rPr lang="en-GB" dirty="0"/>
              <a:t>with left aligned text over multiple lines. Try to keep</a:t>
            </a:r>
            <a:br>
              <a:rPr lang="en-GB" dirty="0"/>
            </a:br>
            <a:r>
              <a:rPr lang="en-GB" dirty="0"/>
              <a:t>it to four lines if </a:t>
            </a:r>
            <a:r>
              <a:rPr lang="en-GB" dirty="0" err="1"/>
              <a:t>poss</a:t>
            </a:r>
            <a:r>
              <a:rPr lang="en-GB" dirty="0"/>
              <a:t> or five lines max.”</a:t>
            </a:r>
          </a:p>
        </p:txBody>
      </p:sp>
      <p:sp>
        <p:nvSpPr>
          <p:cNvPr id="6" name="Text Placeholder 6">
            <a:extLst>
              <a:ext uri="{FF2B5EF4-FFF2-40B4-BE49-F238E27FC236}">
                <a16:creationId xmlns:a16="http://schemas.microsoft.com/office/drawing/2014/main" id="{D406466E-798B-BE4C-B09F-C1B1244AAB6A}"/>
              </a:ext>
            </a:extLst>
          </p:cNvPr>
          <p:cNvSpPr>
            <a:spLocks noGrp="1"/>
          </p:cNvSpPr>
          <p:nvPr>
            <p:ph type="body" sz="quarter" idx="13" hasCustomPrompt="1"/>
          </p:nvPr>
        </p:nvSpPr>
        <p:spPr>
          <a:xfrm>
            <a:off x="828000" y="4780883"/>
            <a:ext cx="7503849" cy="896938"/>
          </a:xfrm>
          <a:prstGeom prst="rect">
            <a:avLst/>
          </a:prstGeom>
        </p:spPr>
        <p:txBody>
          <a:bodyPr/>
          <a:lstStyle>
            <a:lvl1pPr marL="0" indent="0" algn="l">
              <a:buNone/>
              <a:defRPr b="1">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Name Surname,</a:t>
            </a:r>
            <a:br>
              <a:rPr lang="en-GB" dirty="0"/>
            </a:br>
            <a:r>
              <a:rPr lang="en-GB" dirty="0"/>
              <a:t>Job Title</a:t>
            </a:r>
          </a:p>
        </p:txBody>
      </p:sp>
      <p:cxnSp>
        <p:nvCxnSpPr>
          <p:cNvPr id="8" name="Straight Connector 7">
            <a:extLst>
              <a:ext uri="{FF2B5EF4-FFF2-40B4-BE49-F238E27FC236}">
                <a16:creationId xmlns:a16="http://schemas.microsoft.com/office/drawing/2014/main" id="{B43FE3F0-85CD-934D-A3A3-CF2B78D73A35}"/>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2A86FEEE-9136-D68E-6360-B4FDD6D917D2}"/>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412778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Quote and imag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4EE10-8D4E-C85B-5620-784900182A4E}"/>
              </a:ext>
            </a:extLst>
          </p:cNvPr>
          <p:cNvPicPr>
            <a:picLocks noChangeAspect="1"/>
          </p:cNvPicPr>
          <p:nvPr userDrawn="1"/>
        </p:nvPicPr>
        <p:blipFill>
          <a:blip r:embed="rId2"/>
          <a:srcRect/>
          <a:stretch/>
        </p:blipFill>
        <p:spPr>
          <a:xfrm>
            <a:off x="0" y="0"/>
            <a:ext cx="12192000" cy="6857999"/>
          </a:xfrm>
          <a:prstGeom prst="rect">
            <a:avLst/>
          </a:prstGeom>
        </p:spPr>
      </p:pic>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 name="Picture Placeholder 6">
            <a:extLst>
              <a:ext uri="{FF2B5EF4-FFF2-40B4-BE49-F238E27FC236}">
                <a16:creationId xmlns:a16="http://schemas.microsoft.com/office/drawing/2014/main" id="{2C90ABAC-E435-5C65-A8FA-9E315CE9DE53}"/>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
        <p:nvSpPr>
          <p:cNvPr id="6" name="Text Placeholder 7">
            <a:extLst>
              <a:ext uri="{FF2B5EF4-FFF2-40B4-BE49-F238E27FC236}">
                <a16:creationId xmlns:a16="http://schemas.microsoft.com/office/drawing/2014/main" id="{D43F37B1-1F8A-2CA4-9D19-C0E420FB42AE}"/>
              </a:ext>
            </a:extLst>
          </p:cNvPr>
          <p:cNvSpPr>
            <a:spLocks noGrp="1"/>
          </p:cNvSpPr>
          <p:nvPr>
            <p:ph type="body" sz="quarter" idx="15" hasCustomPrompt="1"/>
          </p:nvPr>
        </p:nvSpPr>
        <p:spPr>
          <a:xfrm>
            <a:off x="1337052" y="1673324"/>
            <a:ext cx="3461285" cy="658367"/>
          </a:xfrm>
          <a:prstGeom prst="rect">
            <a:avLst/>
          </a:prstGeom>
        </p:spPr>
        <p:txBody>
          <a:bodyPr lIns="0" tIns="0" rIns="0" bIns="0">
            <a:noAutofit/>
          </a:bodyPr>
          <a:lstStyle>
            <a:lvl1pPr marL="0" indent="0">
              <a:buNone/>
              <a:defRPr sz="36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Heading label</a:t>
            </a:r>
          </a:p>
        </p:txBody>
      </p:sp>
      <p:sp>
        <p:nvSpPr>
          <p:cNvPr id="7" name="TextBox 6">
            <a:extLst>
              <a:ext uri="{FF2B5EF4-FFF2-40B4-BE49-F238E27FC236}">
                <a16:creationId xmlns:a16="http://schemas.microsoft.com/office/drawing/2014/main" id="{2DFAD1B1-54FF-2FC6-D407-337D3737411D}"/>
              </a:ext>
            </a:extLst>
          </p:cNvPr>
          <p:cNvSpPr txBox="1"/>
          <p:nvPr userDrawn="1"/>
        </p:nvSpPr>
        <p:spPr>
          <a:xfrm>
            <a:off x="1245609" y="2349016"/>
            <a:ext cx="3552728" cy="1200329"/>
          </a:xfrm>
          <a:prstGeom prst="rect">
            <a:avLst/>
          </a:prstGeom>
          <a:noFill/>
        </p:spPr>
        <p:txBody>
          <a:bodyPr wrap="square" rtlCol="0">
            <a:spAutoFit/>
          </a:bodyPr>
          <a:lstStyle/>
          <a:p>
            <a:r>
              <a:rPr lang="en-GB" dirty="0"/>
              <a:t>Text content goes over single column. Text content here goes over single column. Text content here goes over single column.  </a:t>
            </a:r>
          </a:p>
        </p:txBody>
      </p:sp>
    </p:spTree>
    <p:extLst>
      <p:ext uri="{BB962C8B-B14F-4D97-AF65-F5344CB8AC3E}">
        <p14:creationId xmlns:p14="http://schemas.microsoft.com/office/powerpoint/2010/main" val="403869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Quote and imag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DE4EE10-8D4E-C85B-5620-784900182A4E}"/>
              </a:ext>
            </a:extLst>
          </p:cNvPr>
          <p:cNvPicPr>
            <a:picLocks noChangeAspect="1"/>
          </p:cNvPicPr>
          <p:nvPr userDrawn="1"/>
        </p:nvPicPr>
        <p:blipFill>
          <a:blip r:embed="rId2"/>
          <a:srcRect/>
          <a:stretch/>
        </p:blipFill>
        <p:spPr>
          <a:xfrm>
            <a:off x="1" y="0"/>
            <a:ext cx="12191998" cy="6857999"/>
          </a:xfrm>
          <a:prstGeom prst="rect">
            <a:avLst/>
          </a:prstGeom>
        </p:spPr>
      </p:pic>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 name="Picture Placeholder 6">
            <a:extLst>
              <a:ext uri="{FF2B5EF4-FFF2-40B4-BE49-F238E27FC236}">
                <a16:creationId xmlns:a16="http://schemas.microsoft.com/office/drawing/2014/main" id="{2C90ABAC-E435-5C65-A8FA-9E315CE9DE53}"/>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
        <p:nvSpPr>
          <p:cNvPr id="3" name="Text Placeholder 7">
            <a:extLst>
              <a:ext uri="{FF2B5EF4-FFF2-40B4-BE49-F238E27FC236}">
                <a16:creationId xmlns:a16="http://schemas.microsoft.com/office/drawing/2014/main" id="{BA16B251-D1BB-394C-319F-40E8F04D7FB9}"/>
              </a:ext>
            </a:extLst>
          </p:cNvPr>
          <p:cNvSpPr>
            <a:spLocks noGrp="1"/>
          </p:cNvSpPr>
          <p:nvPr>
            <p:ph type="body" sz="quarter" idx="15" hasCustomPrompt="1"/>
          </p:nvPr>
        </p:nvSpPr>
        <p:spPr>
          <a:xfrm>
            <a:off x="1337052" y="1673324"/>
            <a:ext cx="3461285" cy="658367"/>
          </a:xfrm>
          <a:prstGeom prst="rect">
            <a:avLst/>
          </a:prstGeom>
        </p:spPr>
        <p:txBody>
          <a:bodyPr lIns="0" tIns="0" rIns="0" bIns="0">
            <a:noAutofit/>
          </a:bodyPr>
          <a:lstStyle>
            <a:lvl1pPr marL="0" indent="0">
              <a:buNone/>
              <a:defRPr sz="36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Heading label</a:t>
            </a:r>
          </a:p>
        </p:txBody>
      </p:sp>
      <p:sp>
        <p:nvSpPr>
          <p:cNvPr id="6" name="TextBox 5">
            <a:extLst>
              <a:ext uri="{FF2B5EF4-FFF2-40B4-BE49-F238E27FC236}">
                <a16:creationId xmlns:a16="http://schemas.microsoft.com/office/drawing/2014/main" id="{20A68404-D948-7642-8BC6-F42E883389E5}"/>
              </a:ext>
            </a:extLst>
          </p:cNvPr>
          <p:cNvSpPr txBox="1"/>
          <p:nvPr userDrawn="1"/>
        </p:nvSpPr>
        <p:spPr>
          <a:xfrm>
            <a:off x="1245609" y="2349016"/>
            <a:ext cx="3552728" cy="1200329"/>
          </a:xfrm>
          <a:prstGeom prst="rect">
            <a:avLst/>
          </a:prstGeom>
          <a:noFill/>
        </p:spPr>
        <p:txBody>
          <a:bodyPr wrap="square" rtlCol="0">
            <a:spAutoFit/>
          </a:bodyPr>
          <a:lstStyle/>
          <a:p>
            <a:r>
              <a:rPr lang="en-GB" dirty="0"/>
              <a:t>Text content goes over single column. Text content here goes over single column. Text content here goes over single column.  </a:t>
            </a:r>
          </a:p>
        </p:txBody>
      </p:sp>
    </p:spTree>
    <p:extLst>
      <p:ext uri="{BB962C8B-B14F-4D97-AF65-F5344CB8AC3E}">
        <p14:creationId xmlns:p14="http://schemas.microsoft.com/office/powerpoint/2010/main" val="405208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Quote and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2196E5-15CA-15E3-1E10-32B3D19927EF}"/>
              </a:ext>
            </a:extLst>
          </p:cNvPr>
          <p:cNvPicPr>
            <a:picLocks noChangeAspect="1"/>
          </p:cNvPicPr>
          <p:nvPr userDrawn="1"/>
        </p:nvPicPr>
        <p:blipFill>
          <a:blip r:embed="rId2"/>
          <a:srcRect/>
          <a:stretch/>
        </p:blipFill>
        <p:spPr>
          <a:xfrm>
            <a:off x="0" y="0"/>
            <a:ext cx="12192000" cy="6857999"/>
          </a:xfrm>
          <a:prstGeom prst="rect">
            <a:avLst/>
          </a:prstGeom>
        </p:spPr>
      </p:pic>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6" name="Picture Placeholder 6">
            <a:extLst>
              <a:ext uri="{FF2B5EF4-FFF2-40B4-BE49-F238E27FC236}">
                <a16:creationId xmlns:a16="http://schemas.microsoft.com/office/drawing/2014/main" id="{652C93B3-5A12-5AAD-2ACF-93939EE7FBF5}"/>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
        <p:nvSpPr>
          <p:cNvPr id="2" name="TextBox 1">
            <a:extLst>
              <a:ext uri="{FF2B5EF4-FFF2-40B4-BE49-F238E27FC236}">
                <a16:creationId xmlns:a16="http://schemas.microsoft.com/office/drawing/2014/main" id="{B77551A3-9BAE-400C-B485-0F4ED3DB7306}"/>
              </a:ext>
            </a:extLst>
          </p:cNvPr>
          <p:cNvSpPr txBox="1"/>
          <p:nvPr userDrawn="1"/>
        </p:nvSpPr>
        <p:spPr>
          <a:xfrm>
            <a:off x="1245609" y="2349016"/>
            <a:ext cx="3552728" cy="1384995"/>
          </a:xfrm>
          <a:prstGeom prst="rect">
            <a:avLst/>
          </a:prstGeom>
          <a:noFill/>
        </p:spPr>
        <p:txBody>
          <a:bodyPr wrap="square" rtlCol="0">
            <a:spAutoFit/>
          </a:bodyPr>
          <a:lstStyle/>
          <a:p>
            <a:r>
              <a:rPr lang="en-GB" sz="2800" b="1" dirty="0"/>
              <a:t>“Quote text here. Quote text here. Quote text here.”</a:t>
            </a:r>
          </a:p>
        </p:txBody>
      </p:sp>
    </p:spTree>
    <p:extLst>
      <p:ext uri="{BB962C8B-B14F-4D97-AF65-F5344CB8AC3E}">
        <p14:creationId xmlns:p14="http://schemas.microsoft.com/office/powerpoint/2010/main" val="284182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and image 4">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2" name="Picture Placeholder 6">
            <a:extLst>
              <a:ext uri="{FF2B5EF4-FFF2-40B4-BE49-F238E27FC236}">
                <a16:creationId xmlns:a16="http://schemas.microsoft.com/office/drawing/2014/main" id="{EA7B0BA1-E61A-5019-0AA4-5328CA2AB0E1}"/>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 </a:t>
            </a:r>
          </a:p>
        </p:txBody>
      </p:sp>
      <p:pic>
        <p:nvPicPr>
          <p:cNvPr id="6" name="Picture 5">
            <a:extLst>
              <a:ext uri="{FF2B5EF4-FFF2-40B4-BE49-F238E27FC236}">
                <a16:creationId xmlns:a16="http://schemas.microsoft.com/office/drawing/2014/main" id="{CEB4F947-0C85-DAF2-683C-40847EF7F07B}"/>
              </a:ext>
            </a:extLst>
          </p:cNvPr>
          <p:cNvPicPr>
            <a:picLocks noChangeAspect="1"/>
          </p:cNvPicPr>
          <p:nvPr userDrawn="1"/>
        </p:nvPicPr>
        <p:blipFill>
          <a:blip r:embed="rId2"/>
          <a:srcRect/>
          <a:stretch/>
        </p:blipFill>
        <p:spPr>
          <a:xfrm>
            <a:off x="0" y="0"/>
            <a:ext cx="12192000" cy="6857999"/>
          </a:xfrm>
          <a:prstGeom prst="rect">
            <a:avLst/>
          </a:prstGeom>
        </p:spPr>
      </p:pic>
      <p:sp>
        <p:nvSpPr>
          <p:cNvPr id="3" name="TextBox 2">
            <a:extLst>
              <a:ext uri="{FF2B5EF4-FFF2-40B4-BE49-F238E27FC236}">
                <a16:creationId xmlns:a16="http://schemas.microsoft.com/office/drawing/2014/main" id="{072D8FDB-A40F-9C14-5A8C-BCBBA006B64D}"/>
              </a:ext>
            </a:extLst>
          </p:cNvPr>
          <p:cNvSpPr txBox="1"/>
          <p:nvPr userDrawn="1"/>
        </p:nvSpPr>
        <p:spPr>
          <a:xfrm>
            <a:off x="1245609" y="2349016"/>
            <a:ext cx="3552728" cy="1384995"/>
          </a:xfrm>
          <a:prstGeom prst="rect">
            <a:avLst/>
          </a:prstGeom>
          <a:noFill/>
        </p:spPr>
        <p:txBody>
          <a:bodyPr wrap="square" rtlCol="0">
            <a:spAutoFit/>
          </a:bodyPr>
          <a:lstStyle/>
          <a:p>
            <a:r>
              <a:rPr lang="en-GB" sz="2800" b="1" dirty="0"/>
              <a:t>“Quote text here. Quote text here. Quote text here.”</a:t>
            </a:r>
          </a:p>
        </p:txBody>
      </p:sp>
    </p:spTree>
    <p:extLst>
      <p:ext uri="{BB962C8B-B14F-4D97-AF65-F5344CB8AC3E}">
        <p14:creationId xmlns:p14="http://schemas.microsoft.com/office/powerpoint/2010/main" val="12316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Breaker Heading1-Blue-DarkBlueA">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C30C3909-1482-1013-E118-A2CE0A1DD3D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82932" y="3564000"/>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Section subhead</a:t>
            </a:r>
          </a:p>
        </p:txBody>
      </p:sp>
      <p:sp>
        <p:nvSpPr>
          <p:cNvPr id="8" name="Text Placeholder 7">
            <a:extLst>
              <a:ext uri="{FF2B5EF4-FFF2-40B4-BE49-F238E27FC236}">
                <a16:creationId xmlns:a16="http://schemas.microsoft.com/office/drawing/2014/main" id="{1686C9C2-DC55-7944-8ED5-BCEF416D53FB}"/>
              </a:ext>
            </a:extLst>
          </p:cNvPr>
          <p:cNvSpPr>
            <a:spLocks noGrp="1"/>
          </p:cNvSpPr>
          <p:nvPr>
            <p:ph type="body" sz="quarter" idx="14" hasCustomPrompt="1"/>
          </p:nvPr>
        </p:nvSpPr>
        <p:spPr>
          <a:xfrm>
            <a:off x="882932" y="2520000"/>
            <a:ext cx="6948488" cy="963612"/>
          </a:xfrm>
          <a:prstGeom prst="rect">
            <a:avLst/>
          </a:prstGeom>
        </p:spPr>
        <p:txBody>
          <a:bodyPr lIns="0" tIns="0" rIns="0" bIns="0">
            <a:noAutofit/>
          </a:bodyPr>
          <a:lstStyle>
            <a:lvl1pPr marL="0" indent="0">
              <a:buNone/>
              <a:defRPr sz="60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Breaker heading</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dirty="0">
              <a:solidFill>
                <a:schemeClr val="tx1"/>
              </a:solidFill>
            </a:endParaRPr>
          </a:p>
        </p:txBody>
      </p:sp>
    </p:spTree>
    <p:extLst>
      <p:ext uri="{BB962C8B-B14F-4D97-AF65-F5344CB8AC3E}">
        <p14:creationId xmlns:p14="http://schemas.microsoft.com/office/powerpoint/2010/main" val="334119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Front title slid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C74A26B3-AA54-E4E3-F815-2DD0B5B502BC}"/>
              </a:ext>
            </a:extLst>
          </p:cNvPr>
          <p:cNvSpPr/>
          <p:nvPr userDrawn="1"/>
        </p:nvSpPr>
        <p:spPr>
          <a:xfrm>
            <a:off x="-14636" y="-34893"/>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31" name="Picture 30" descr="A picture containing icon&#10;&#10;Description automatically generated">
            <a:extLst>
              <a:ext uri="{FF2B5EF4-FFF2-40B4-BE49-F238E27FC236}">
                <a16:creationId xmlns:a16="http://schemas.microsoft.com/office/drawing/2014/main" id="{598E9D71-498A-0294-DB92-FA8A45963CAF}"/>
              </a:ext>
            </a:extLst>
          </p:cNvPr>
          <p:cNvPicPr>
            <a:picLocks noChangeAspect="1"/>
          </p:cNvPicPr>
          <p:nvPr userDrawn="1"/>
        </p:nvPicPr>
        <p:blipFill>
          <a:blip r:embed="rId2"/>
          <a:stretch>
            <a:fillRect/>
          </a:stretch>
        </p:blipFill>
        <p:spPr>
          <a:xfrm>
            <a:off x="2330720" y="-508517"/>
            <a:ext cx="11319578" cy="8005665"/>
          </a:xfrm>
          <a:prstGeom prst="rect">
            <a:avLst/>
          </a:prstGeom>
        </p:spPr>
      </p:pic>
      <p:sp>
        <p:nvSpPr>
          <p:cNvPr id="2" name="Title 1">
            <a:extLst>
              <a:ext uri="{FF2B5EF4-FFF2-40B4-BE49-F238E27FC236}">
                <a16:creationId xmlns:a16="http://schemas.microsoft.com/office/drawing/2014/main" id="{7CD054BE-B63C-B248-A010-D04767679CD8}"/>
              </a:ext>
            </a:extLst>
          </p:cNvPr>
          <p:cNvSpPr>
            <a:spLocks noGrp="1"/>
          </p:cNvSpPr>
          <p:nvPr>
            <p:ph type="ctrTitle" hasCustomPrompt="1"/>
          </p:nvPr>
        </p:nvSpPr>
        <p:spPr>
          <a:xfrm>
            <a:off x="432000" y="1002268"/>
            <a:ext cx="4643853" cy="2507695"/>
          </a:xfrm>
          <a:prstGeom prst="rect">
            <a:avLst/>
          </a:prstGeom>
        </p:spPr>
        <p:txBody>
          <a:bodyPr lIns="0" tIns="0" rIns="0" bIns="0" anchor="b">
            <a:noAutofit/>
          </a:bodyPr>
          <a:lstStyle>
            <a:lvl1pPr algn="l">
              <a:defRPr sz="5400" b="1" spc="-30" baseline="0">
                <a:solidFill>
                  <a:schemeClr val="tx1"/>
                </a:solidFill>
              </a:defRPr>
            </a:lvl1pPr>
          </a:lstStyle>
          <a:p>
            <a:r>
              <a:rPr lang="en-GB" dirty="0"/>
              <a:t>Presentation title</a:t>
            </a:r>
          </a:p>
        </p:txBody>
      </p:sp>
      <p:sp>
        <p:nvSpPr>
          <p:cNvPr id="3" name="Subtitle 2">
            <a:extLst>
              <a:ext uri="{FF2B5EF4-FFF2-40B4-BE49-F238E27FC236}">
                <a16:creationId xmlns:a16="http://schemas.microsoft.com/office/drawing/2014/main" id="{AEB3AB80-4EA2-FC4A-9654-92EF4DFF45D6}"/>
              </a:ext>
            </a:extLst>
          </p:cNvPr>
          <p:cNvSpPr>
            <a:spLocks noGrp="1"/>
          </p:cNvSpPr>
          <p:nvPr>
            <p:ph type="subTitle" idx="1"/>
          </p:nvPr>
        </p:nvSpPr>
        <p:spPr>
          <a:xfrm>
            <a:off x="432000" y="3600000"/>
            <a:ext cx="7973051" cy="1024967"/>
          </a:xfrm>
          <a:prstGeom prst="rect">
            <a:avLst/>
          </a:prstGeom>
        </p:spPr>
        <p:txBody>
          <a:bodyPr lIns="0" tIns="0" rIns="0" bIns="0">
            <a:normAutofit/>
          </a:bodyPr>
          <a:lstStyle>
            <a:lvl1pPr marL="0" indent="0" algn="l">
              <a:buNone/>
              <a:defRPr sz="2800">
                <a:solidFill>
                  <a:schemeClr val="accent6"/>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6" name="Slide Number Placeholder 5">
            <a:extLst>
              <a:ext uri="{FF2B5EF4-FFF2-40B4-BE49-F238E27FC236}">
                <a16:creationId xmlns:a16="http://schemas.microsoft.com/office/drawing/2014/main" id="{DA80857E-40D1-074A-8CBC-E3E38E695791}"/>
              </a:ext>
            </a:extLst>
          </p:cNvPr>
          <p:cNvSpPr>
            <a:spLocks noGrp="1"/>
          </p:cNvSpPr>
          <p:nvPr>
            <p:ph type="sldNum" sz="quarter" idx="12"/>
          </p:nvPr>
        </p:nvSpPr>
        <p:spPr>
          <a:xfrm>
            <a:off x="8610600" y="6356350"/>
            <a:ext cx="3002280" cy="365125"/>
          </a:xfrm>
          <a:prstGeom prst="rect">
            <a:avLst/>
          </a:prstGeom>
        </p:spPr>
        <p:txBody>
          <a:bodyPr/>
          <a:lstStyle/>
          <a:p>
            <a:fld id="{B8B67EA4-DCE3-FB49-A794-A4595EF638BC}" type="slidenum">
              <a:rPr lang="en-GB" smtClean="0"/>
              <a:t>‹#›</a:t>
            </a:fld>
            <a:endParaRPr lang="en-GB" dirty="0"/>
          </a:p>
        </p:txBody>
      </p:sp>
      <p:sp>
        <p:nvSpPr>
          <p:cNvPr id="12" name="TextBox 11">
            <a:extLst>
              <a:ext uri="{FF2B5EF4-FFF2-40B4-BE49-F238E27FC236}">
                <a16:creationId xmlns:a16="http://schemas.microsoft.com/office/drawing/2014/main" id="{391DEB39-6B31-D948-AF21-75D8DF423B1B}"/>
              </a:ext>
            </a:extLst>
          </p:cNvPr>
          <p:cNvSpPr txBox="1"/>
          <p:nvPr userDrawn="1"/>
        </p:nvSpPr>
        <p:spPr>
          <a:xfrm>
            <a:off x="3225114" y="601774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1" name="Text Placeholder 10">
            <a:extLst>
              <a:ext uri="{FF2B5EF4-FFF2-40B4-BE49-F238E27FC236}">
                <a16:creationId xmlns:a16="http://schemas.microsoft.com/office/drawing/2014/main" id="{78E63D1E-5669-124C-90CA-03B13A7D7AE0}"/>
              </a:ext>
            </a:extLst>
          </p:cNvPr>
          <p:cNvSpPr>
            <a:spLocks noGrp="1"/>
          </p:cNvSpPr>
          <p:nvPr>
            <p:ph type="body" sz="quarter" idx="13"/>
          </p:nvPr>
        </p:nvSpPr>
        <p:spPr>
          <a:xfrm>
            <a:off x="432000" y="5760000"/>
            <a:ext cx="6259513" cy="488950"/>
          </a:xfrm>
          <a:prstGeom prst="rect">
            <a:avLst/>
          </a:prstGeom>
        </p:spPr>
        <p:txBody>
          <a:bodyPr lIns="0" tIns="0" rIns="0" bIns="0">
            <a:normAutofit/>
          </a:bodyPr>
          <a:lstStyle>
            <a:lvl1pPr marL="0" indent="0">
              <a:lnSpc>
                <a:spcPct val="100000"/>
              </a:lnSpc>
              <a:spcBef>
                <a:spcPts val="0"/>
              </a:spcBef>
              <a:buNone/>
              <a:defRPr sz="2400">
                <a:solidFill>
                  <a:schemeClr val="accent6"/>
                </a:solidFill>
              </a:defRPr>
            </a:lvl1pPr>
            <a:lvl2pPr marL="357188" indent="0">
              <a:buNone/>
              <a:defRPr>
                <a:solidFill>
                  <a:schemeClr val="accent2"/>
                </a:solidFill>
              </a:defRPr>
            </a:lvl2pPr>
            <a:lvl3pPr marL="714375" indent="0">
              <a:buNone/>
              <a:defRPr>
                <a:solidFill>
                  <a:schemeClr val="accent2"/>
                </a:solidFill>
              </a:defRPr>
            </a:lvl3pPr>
            <a:lvl4pPr marL="1081087" indent="0">
              <a:buNone/>
              <a:defRPr>
                <a:solidFill>
                  <a:schemeClr val="accent2"/>
                </a:solidFill>
              </a:defRPr>
            </a:lvl4pPr>
            <a:lvl5pPr marL="1438275" indent="0">
              <a:buNone/>
              <a:defRPr>
                <a:solidFill>
                  <a:schemeClr val="accent2"/>
                </a:solidFill>
              </a:defRPr>
            </a:lvl5pPr>
          </a:lstStyle>
          <a:p>
            <a:pPr lvl="0"/>
            <a:r>
              <a:rPr lang="en-GB" dirty="0"/>
              <a:t>Click to edit Master text styles</a:t>
            </a:r>
          </a:p>
        </p:txBody>
      </p:sp>
      <p:sp>
        <p:nvSpPr>
          <p:cNvPr id="4" name="TextBox 3">
            <a:extLst>
              <a:ext uri="{FF2B5EF4-FFF2-40B4-BE49-F238E27FC236}">
                <a16:creationId xmlns:a16="http://schemas.microsoft.com/office/drawing/2014/main" id="{4DF2A1D7-0D87-D844-942F-FEAD20579184}"/>
              </a:ext>
            </a:extLst>
          </p:cNvPr>
          <p:cNvSpPr txBox="1"/>
          <p:nvPr userDrawn="1"/>
        </p:nvSpPr>
        <p:spPr>
          <a:xfrm>
            <a:off x="9233452" y="5486400"/>
            <a:ext cx="184731" cy="369332"/>
          </a:xfrm>
          <a:prstGeom prst="rect">
            <a:avLst/>
          </a:prstGeom>
          <a:noFill/>
        </p:spPr>
        <p:txBody>
          <a:bodyPr wrap="none" rtlCol="0">
            <a:spAutoFit/>
          </a:bodyPr>
          <a:lstStyle/>
          <a:p>
            <a:endParaRPr lang="en-US" dirty="0"/>
          </a:p>
        </p:txBody>
      </p:sp>
      <p:pic>
        <p:nvPicPr>
          <p:cNvPr id="9" name="Picture 8" descr="Logo&#10;&#10;Description automatically generated">
            <a:extLst>
              <a:ext uri="{FF2B5EF4-FFF2-40B4-BE49-F238E27FC236}">
                <a16:creationId xmlns:a16="http://schemas.microsoft.com/office/drawing/2014/main" id="{28D04FEF-6120-D9DF-6018-2393FD137B8B}"/>
              </a:ext>
            </a:extLst>
          </p:cNvPr>
          <p:cNvPicPr>
            <a:picLocks noChangeAspect="1"/>
          </p:cNvPicPr>
          <p:nvPr userDrawn="1"/>
        </p:nvPicPr>
        <p:blipFill>
          <a:blip r:embed="rId3"/>
          <a:stretch>
            <a:fillRect/>
          </a:stretch>
        </p:blipFill>
        <p:spPr>
          <a:xfrm>
            <a:off x="10551045" y="364425"/>
            <a:ext cx="1208955" cy="979789"/>
          </a:xfrm>
          <a:prstGeom prst="rect">
            <a:avLst/>
          </a:prstGeom>
        </p:spPr>
      </p:pic>
    </p:spTree>
    <p:extLst>
      <p:ext uri="{BB962C8B-B14F-4D97-AF65-F5344CB8AC3E}">
        <p14:creationId xmlns:p14="http://schemas.microsoft.com/office/powerpoint/2010/main" val="774542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Breaker Heading1-Blue-DarkBlue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7092F3-915E-341D-8AD1-B8E398E9BFA4}"/>
              </a:ext>
            </a:extLst>
          </p:cNvPr>
          <p:cNvSpPr/>
          <p:nvPr userDrawn="1"/>
        </p:nvSpPr>
        <p:spPr>
          <a:xfrm>
            <a:off x="-14636" y="-34893"/>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 name="Picture 5" descr="Chart&#10;&#10;Description automatically generated with medium confidence">
            <a:extLst>
              <a:ext uri="{FF2B5EF4-FFF2-40B4-BE49-F238E27FC236}">
                <a16:creationId xmlns:a16="http://schemas.microsoft.com/office/drawing/2014/main" id="{0AF6C2AD-0E53-2A94-6EDF-C2BC1C35E66B}"/>
              </a:ext>
            </a:extLst>
          </p:cNvPr>
          <p:cNvPicPr>
            <a:picLocks noChangeAspect="1"/>
          </p:cNvPicPr>
          <p:nvPr userDrawn="1"/>
        </p:nvPicPr>
        <p:blipFill>
          <a:blip r:embed="rId2"/>
          <a:stretch>
            <a:fillRect/>
          </a:stretch>
        </p:blipFill>
        <p:spPr>
          <a:xfrm>
            <a:off x="-216747" y="-121920"/>
            <a:ext cx="12408747" cy="6979920"/>
          </a:xfrm>
          <a:prstGeom prst="rect">
            <a:avLst/>
          </a:prstGeom>
        </p:spPr>
      </p:pic>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612000"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Section subhead</a:t>
            </a:r>
          </a:p>
        </p:txBody>
      </p:sp>
      <p:sp>
        <p:nvSpPr>
          <p:cNvPr id="8" name="Text Placeholder 7">
            <a:extLst>
              <a:ext uri="{FF2B5EF4-FFF2-40B4-BE49-F238E27FC236}">
                <a16:creationId xmlns:a16="http://schemas.microsoft.com/office/drawing/2014/main" id="{1686C9C2-DC55-7944-8ED5-BCEF416D53FB}"/>
              </a:ext>
            </a:extLst>
          </p:cNvPr>
          <p:cNvSpPr>
            <a:spLocks noGrp="1"/>
          </p:cNvSpPr>
          <p:nvPr>
            <p:ph type="body" sz="quarter" idx="14" hasCustomPrompt="1"/>
          </p:nvPr>
        </p:nvSpPr>
        <p:spPr>
          <a:xfrm>
            <a:off x="612000" y="1917290"/>
            <a:ext cx="5685561" cy="1566322"/>
          </a:xfrm>
          <a:prstGeom prst="rect">
            <a:avLst/>
          </a:prstGeom>
        </p:spPr>
        <p:txBody>
          <a:bodyPr lIns="0" tIns="0" rIns="0" bIns="0">
            <a:noAutofit/>
          </a:bodyPr>
          <a:lstStyle>
            <a:lvl1pPr marL="0" indent="0">
              <a:buNone/>
              <a:defRPr sz="60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Breaker heading</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dirty="0">
              <a:solidFill>
                <a:schemeClr val="tx1"/>
              </a:solidFill>
            </a:endParaRPr>
          </a:p>
        </p:txBody>
      </p:sp>
    </p:spTree>
    <p:extLst>
      <p:ext uri="{BB962C8B-B14F-4D97-AF65-F5344CB8AC3E}">
        <p14:creationId xmlns:p14="http://schemas.microsoft.com/office/powerpoint/2010/main" val="210589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Breaker Heading1-Blue-DarkBlueA">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C9A4BA-CD7C-BF8C-6221-BCB58BC96EC4}"/>
              </a:ext>
            </a:extLst>
          </p:cNvPr>
          <p:cNvSpPr/>
          <p:nvPr userDrawn="1"/>
        </p:nvSpPr>
        <p:spPr>
          <a:xfrm>
            <a:off x="-14636" y="-34893"/>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9" name="Picture 8" descr="A picture containing icon&#10;&#10;Description automatically generated">
            <a:extLst>
              <a:ext uri="{FF2B5EF4-FFF2-40B4-BE49-F238E27FC236}">
                <a16:creationId xmlns:a16="http://schemas.microsoft.com/office/drawing/2014/main" id="{2D07C2D6-AB1B-B84B-BC13-7D79E8BCFCF8}"/>
              </a:ext>
            </a:extLst>
          </p:cNvPr>
          <p:cNvPicPr>
            <a:picLocks noChangeAspect="1"/>
          </p:cNvPicPr>
          <p:nvPr userDrawn="1"/>
        </p:nvPicPr>
        <p:blipFill>
          <a:blip r:embed="rId2"/>
          <a:stretch>
            <a:fillRect/>
          </a:stretch>
        </p:blipFill>
        <p:spPr>
          <a:xfrm>
            <a:off x="-52265" y="-122410"/>
            <a:ext cx="12499929" cy="7031210"/>
          </a:xfrm>
          <a:prstGeom prst="rect">
            <a:avLst/>
          </a:prstGeom>
        </p:spPr>
      </p:pic>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91916"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Section subhead</a:t>
            </a:r>
          </a:p>
        </p:txBody>
      </p:sp>
      <p:sp>
        <p:nvSpPr>
          <p:cNvPr id="8" name="Text Placeholder 7">
            <a:extLst>
              <a:ext uri="{FF2B5EF4-FFF2-40B4-BE49-F238E27FC236}">
                <a16:creationId xmlns:a16="http://schemas.microsoft.com/office/drawing/2014/main" id="{1686C9C2-DC55-7944-8ED5-BCEF416D53FB}"/>
              </a:ext>
            </a:extLst>
          </p:cNvPr>
          <p:cNvSpPr>
            <a:spLocks noGrp="1"/>
          </p:cNvSpPr>
          <p:nvPr>
            <p:ph type="body" sz="quarter" idx="14" hasCustomPrompt="1"/>
          </p:nvPr>
        </p:nvSpPr>
        <p:spPr>
          <a:xfrm>
            <a:off x="891916" y="1917290"/>
            <a:ext cx="5685561" cy="1566322"/>
          </a:xfrm>
          <a:prstGeom prst="rect">
            <a:avLst/>
          </a:prstGeom>
        </p:spPr>
        <p:txBody>
          <a:bodyPr lIns="0" tIns="0" rIns="0" bIns="0">
            <a:noAutofit/>
          </a:bodyPr>
          <a:lstStyle>
            <a:lvl1pPr marL="0" indent="0">
              <a:buNone/>
              <a:defRPr sz="60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Breaker heading</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dirty="0">
              <a:solidFill>
                <a:schemeClr val="tx1"/>
              </a:solidFill>
            </a:endParaRPr>
          </a:p>
        </p:txBody>
      </p:sp>
    </p:spTree>
    <p:extLst>
      <p:ext uri="{BB962C8B-B14F-4D97-AF65-F5344CB8AC3E}">
        <p14:creationId xmlns:p14="http://schemas.microsoft.com/office/powerpoint/2010/main" val="136091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Breaker Heading1-Blue-DarkBlueA">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268FFC32-6059-0DED-CEB1-02D4D3CCBC8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ext Placeholder 6">
            <a:extLst>
              <a:ext uri="{FF2B5EF4-FFF2-40B4-BE49-F238E27FC236}">
                <a16:creationId xmlns:a16="http://schemas.microsoft.com/office/drawing/2014/main" id="{810A3391-0472-724C-8E32-AA7421F01EEF}"/>
              </a:ext>
            </a:extLst>
          </p:cNvPr>
          <p:cNvSpPr>
            <a:spLocks noGrp="1"/>
          </p:cNvSpPr>
          <p:nvPr>
            <p:ph type="body" sz="quarter" idx="13" hasCustomPrompt="1"/>
          </p:nvPr>
        </p:nvSpPr>
        <p:spPr>
          <a:xfrm>
            <a:off x="854598"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Section subhead</a:t>
            </a:r>
          </a:p>
        </p:txBody>
      </p:sp>
      <p:sp>
        <p:nvSpPr>
          <p:cNvPr id="8" name="Text Placeholder 7">
            <a:extLst>
              <a:ext uri="{FF2B5EF4-FFF2-40B4-BE49-F238E27FC236}">
                <a16:creationId xmlns:a16="http://schemas.microsoft.com/office/drawing/2014/main" id="{1686C9C2-DC55-7944-8ED5-BCEF416D53FB}"/>
              </a:ext>
            </a:extLst>
          </p:cNvPr>
          <p:cNvSpPr>
            <a:spLocks noGrp="1"/>
          </p:cNvSpPr>
          <p:nvPr>
            <p:ph type="body" sz="quarter" idx="14" hasCustomPrompt="1"/>
          </p:nvPr>
        </p:nvSpPr>
        <p:spPr>
          <a:xfrm>
            <a:off x="854598" y="1917290"/>
            <a:ext cx="5685561" cy="1566322"/>
          </a:xfrm>
          <a:prstGeom prst="rect">
            <a:avLst/>
          </a:prstGeom>
        </p:spPr>
        <p:txBody>
          <a:bodyPr lIns="0" tIns="0" rIns="0" bIns="0">
            <a:noAutofit/>
          </a:bodyPr>
          <a:lstStyle>
            <a:lvl1pPr marL="0" indent="0">
              <a:buNone/>
              <a:defRPr sz="60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Breaker heading</a:t>
            </a:r>
          </a:p>
        </p:txBody>
      </p:sp>
      <p:sp>
        <p:nvSpPr>
          <p:cNvPr id="10" name="Rectangle 9">
            <a:extLst>
              <a:ext uri="{FF2B5EF4-FFF2-40B4-BE49-F238E27FC236}">
                <a16:creationId xmlns:a16="http://schemas.microsoft.com/office/drawing/2014/main" id="{8262997B-3AAD-0D48-95DC-60BECBF9FEF6}"/>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t>‹#›</a:t>
            </a:fld>
            <a:endParaRPr lang="en-GB" sz="1200" dirty="0">
              <a:solidFill>
                <a:schemeClr val="tx1"/>
              </a:solidFill>
            </a:endParaRPr>
          </a:p>
        </p:txBody>
      </p:sp>
    </p:spTree>
    <p:extLst>
      <p:ext uri="{BB962C8B-B14F-4D97-AF65-F5344CB8AC3E}">
        <p14:creationId xmlns:p14="http://schemas.microsoft.com/office/powerpoint/2010/main" val="174172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Headline slide with image A">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EF456E7-F404-A541-B6E9-27C1B10EC600}"/>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
        <p:nvSpPr>
          <p:cNvPr id="11" name="Rectangle 10">
            <a:extLst>
              <a:ext uri="{FF2B5EF4-FFF2-40B4-BE49-F238E27FC236}">
                <a16:creationId xmlns:a16="http://schemas.microsoft.com/office/drawing/2014/main" id="{72C3761D-E146-5B7A-CD68-6CC98EA19A5F}"/>
              </a:ext>
            </a:extLst>
          </p:cNvPr>
          <p:cNvSpPr/>
          <p:nvPr userDrawn="1"/>
        </p:nvSpPr>
        <p:spPr>
          <a:xfrm>
            <a:off x="0" y="0"/>
            <a:ext cx="6096000"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pPr algn="r"/>
              <a:t>‹#›</a:t>
            </a:fld>
            <a:endParaRPr lang="en-GB" sz="1200" dirty="0">
              <a:solidFill>
                <a:schemeClr val="tx1"/>
              </a:solidFill>
            </a:endParaRPr>
          </a:p>
        </p:txBody>
      </p:sp>
      <p:sp>
        <p:nvSpPr>
          <p:cNvPr id="5" name="Text Placeholder 6">
            <a:extLst>
              <a:ext uri="{FF2B5EF4-FFF2-40B4-BE49-F238E27FC236}">
                <a16:creationId xmlns:a16="http://schemas.microsoft.com/office/drawing/2014/main" id="{50355A0D-4235-0CF1-A976-C33D8CCCBFCD}"/>
              </a:ext>
            </a:extLst>
          </p:cNvPr>
          <p:cNvSpPr>
            <a:spLocks noGrp="1"/>
          </p:cNvSpPr>
          <p:nvPr>
            <p:ph type="body" sz="quarter" idx="13" hasCustomPrompt="1"/>
          </p:nvPr>
        </p:nvSpPr>
        <p:spPr>
          <a:xfrm>
            <a:off x="891916" y="3903218"/>
            <a:ext cx="3890150" cy="896938"/>
          </a:xfrm>
          <a:prstGeom prst="rect">
            <a:avLst/>
          </a:prstGeom>
        </p:spPr>
        <p:txBody>
          <a:bodyPr lIns="0" tIns="0" rIns="0" bIns="0"/>
          <a:lstStyle>
            <a:lvl1pPr marL="0" indent="0">
              <a:buNone/>
              <a:defRPr>
                <a:solidFill>
                  <a:schemeClr val="tx1"/>
                </a:solidFill>
              </a:defRPr>
            </a:lvl1pPr>
            <a:lvl2pPr marL="357188" indent="0">
              <a:buNone/>
              <a:defRPr/>
            </a:lvl2pPr>
            <a:lvl3pPr marL="714375" indent="0">
              <a:buNone/>
              <a:defRPr/>
            </a:lvl3pPr>
            <a:lvl4pPr marL="1081087" indent="0">
              <a:buNone/>
              <a:defRPr/>
            </a:lvl4pPr>
            <a:lvl5pPr marL="1438275" indent="0">
              <a:buNone/>
              <a:defRPr/>
            </a:lvl5pPr>
          </a:lstStyle>
          <a:p>
            <a:pPr lvl="0"/>
            <a:r>
              <a:rPr lang="en-GB" dirty="0"/>
              <a:t>Section subhead</a:t>
            </a:r>
          </a:p>
        </p:txBody>
      </p:sp>
      <p:sp>
        <p:nvSpPr>
          <p:cNvPr id="6" name="Text Placeholder 7">
            <a:extLst>
              <a:ext uri="{FF2B5EF4-FFF2-40B4-BE49-F238E27FC236}">
                <a16:creationId xmlns:a16="http://schemas.microsoft.com/office/drawing/2014/main" id="{5B6F326D-0ECB-4952-2659-CD1729198654}"/>
              </a:ext>
            </a:extLst>
          </p:cNvPr>
          <p:cNvSpPr>
            <a:spLocks noGrp="1"/>
          </p:cNvSpPr>
          <p:nvPr>
            <p:ph type="body" sz="quarter" idx="14" hasCustomPrompt="1"/>
          </p:nvPr>
        </p:nvSpPr>
        <p:spPr>
          <a:xfrm>
            <a:off x="891916" y="1917290"/>
            <a:ext cx="5685561" cy="1566322"/>
          </a:xfrm>
          <a:prstGeom prst="rect">
            <a:avLst/>
          </a:prstGeom>
        </p:spPr>
        <p:txBody>
          <a:bodyPr lIns="0" tIns="0" rIns="0" bIns="0">
            <a:noAutofit/>
          </a:bodyPr>
          <a:lstStyle>
            <a:lvl1pPr marL="0" indent="0">
              <a:buNone/>
              <a:defRPr sz="6000" b="1">
                <a:solidFill>
                  <a:schemeClr val="tx1"/>
                </a:solidFill>
              </a:defRPr>
            </a:lvl1pPr>
            <a:lvl2pPr marL="357188" indent="0">
              <a:buNone/>
              <a:defRPr>
                <a:solidFill>
                  <a:schemeClr val="tx1"/>
                </a:solidFill>
              </a:defRPr>
            </a:lvl2pPr>
            <a:lvl3pPr marL="714375" indent="0">
              <a:buNone/>
              <a:defRPr>
                <a:solidFill>
                  <a:schemeClr val="tx1"/>
                </a:solidFill>
              </a:defRPr>
            </a:lvl3pPr>
            <a:lvl4pPr marL="1081087" indent="0">
              <a:buNone/>
              <a:defRPr>
                <a:solidFill>
                  <a:schemeClr val="tx1"/>
                </a:solidFill>
              </a:defRPr>
            </a:lvl4pPr>
            <a:lvl5pPr marL="1438275" indent="0">
              <a:buNone/>
              <a:defRPr>
                <a:solidFill>
                  <a:schemeClr val="tx1"/>
                </a:solidFill>
              </a:defRPr>
            </a:lvl5pPr>
          </a:lstStyle>
          <a:p>
            <a:pPr lvl="0"/>
            <a:r>
              <a:rPr lang="en-GB" dirty="0"/>
              <a:t>Breaker heading</a:t>
            </a:r>
          </a:p>
        </p:txBody>
      </p:sp>
    </p:spTree>
    <p:extLst>
      <p:ext uri="{BB962C8B-B14F-4D97-AF65-F5344CB8AC3E}">
        <p14:creationId xmlns:p14="http://schemas.microsoft.com/office/powerpoint/2010/main" val="125684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ACCESSIBL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F9D383FB-0467-4241-BEF0-D636E886723B}"/>
              </a:ext>
            </a:extLst>
          </p:cNvPr>
          <p:cNvCxnSpPr/>
          <p:nvPr userDrawn="1"/>
        </p:nvCxnSpPr>
        <p:spPr>
          <a:xfrm>
            <a:off x="5715926" y="2605852"/>
            <a:ext cx="86510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2" name="TextBox 1">
            <a:extLst>
              <a:ext uri="{FF2B5EF4-FFF2-40B4-BE49-F238E27FC236}">
                <a16:creationId xmlns:a16="http://schemas.microsoft.com/office/drawing/2014/main" id="{0390E57B-AF19-8642-9E47-AF887F52887B}"/>
              </a:ext>
            </a:extLst>
          </p:cNvPr>
          <p:cNvSpPr txBox="1"/>
          <p:nvPr userDrawn="1"/>
        </p:nvSpPr>
        <p:spPr>
          <a:xfrm>
            <a:off x="5610770" y="2808746"/>
            <a:ext cx="4343734" cy="2608032"/>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2400"/>
              </a:spcAft>
              <a:buClr>
                <a:srgbClr val="005EB8"/>
              </a:buClr>
              <a:buSzTx/>
              <a:buFont typeface="Arial" panose="020B0604020202020204" pitchFamily="34" charset="0"/>
              <a:buNone/>
              <a:tabLst/>
              <a:defRPr/>
            </a:pPr>
            <a:r>
              <a:rPr kumimoji="0" lang="en-GB" sz="3600" b="1" i="0" u="none" strike="noStrike" kern="1200" cap="none" spc="20" normalizeH="0" baseline="0" noProof="0" dirty="0">
                <a:ln>
                  <a:noFill/>
                </a:ln>
                <a:solidFill>
                  <a:schemeClr val="tx1"/>
                </a:solidFill>
                <a:effectLst/>
                <a:uLnTx/>
                <a:uFillTx/>
                <a:latin typeface="+mn-lt"/>
                <a:ea typeface="+mn-ea"/>
                <a:cs typeface="+mn-cs"/>
              </a:rPr>
              <a:t> Thank You</a:t>
            </a:r>
          </a:p>
          <a:p>
            <a:pPr marL="0" marR="0" lvl="0" indent="0" algn="l" defTabSz="914400" rtl="0" eaLnBrk="1" fontAlgn="auto" latinLnBrk="0" hangingPunct="1">
              <a:lnSpc>
                <a:spcPct val="100000"/>
              </a:lnSpc>
              <a:spcBef>
                <a:spcPts val="0"/>
              </a:spcBef>
              <a:spcAft>
                <a:spcPts val="1800"/>
              </a:spcAft>
              <a:buClr>
                <a:srgbClr val="005EB8"/>
              </a:buClr>
              <a:buSzTx/>
              <a:buFont typeface="Arial" panose="020B0604020202020204" pitchFamily="34" charset="0"/>
              <a:buNone/>
              <a:tabLst/>
              <a:defRPr/>
            </a:pPr>
            <a:r>
              <a:rPr kumimoji="0" lang="en-GB" sz="2400" b="1" i="0" u="none" strike="noStrike" kern="1200" cap="none" spc="20" normalizeH="0" baseline="0" noProof="0" dirty="0">
                <a:ln>
                  <a:noFill/>
                </a:ln>
                <a:solidFill>
                  <a:schemeClr val="tx1"/>
                </a:solidFill>
                <a:effectLst/>
                <a:uLnTx/>
                <a:uFillTx/>
                <a:latin typeface="+mn-lt"/>
                <a:ea typeface="+mn-ea"/>
                <a:cs typeface="+mn-cs"/>
              </a:rPr>
              <a:t>        	@nhsengland</a:t>
            </a:r>
          </a:p>
          <a:p>
            <a:pPr marL="0" marR="0" lvl="0" indent="0" algn="l" defTabSz="914400" rtl="0" eaLnBrk="1" fontAlgn="auto" latinLnBrk="0" hangingPunct="1">
              <a:lnSpc>
                <a:spcPct val="100000"/>
              </a:lnSpc>
              <a:spcBef>
                <a:spcPts val="0"/>
              </a:spcBef>
              <a:spcAft>
                <a:spcPts val="1800"/>
              </a:spcAft>
              <a:buClr>
                <a:srgbClr val="005EB8"/>
              </a:buClr>
              <a:buSzTx/>
              <a:buFont typeface="Arial" panose="020B0604020202020204" pitchFamily="34" charset="0"/>
              <a:buNone/>
              <a:tabLst/>
              <a:defRPr/>
            </a:pPr>
            <a:r>
              <a:rPr kumimoji="0" lang="en-GB" sz="2400" b="1" i="0" u="none" strike="noStrike" kern="1200" cap="none" spc="20" normalizeH="0" baseline="0" noProof="0" dirty="0">
                <a:ln>
                  <a:noFill/>
                </a:ln>
                <a:solidFill>
                  <a:schemeClr val="tx1"/>
                </a:solidFill>
                <a:effectLst/>
                <a:uLnTx/>
                <a:uFillTx/>
                <a:latin typeface="+mn-lt"/>
                <a:ea typeface="+mn-ea"/>
                <a:cs typeface="+mn-cs"/>
              </a:rPr>
              <a:t>        	company/</a:t>
            </a:r>
            <a:r>
              <a:rPr kumimoji="0" lang="en-GB" sz="2400" b="1" i="0" u="none" strike="noStrike" kern="1200" cap="none" spc="20" normalizeH="0" baseline="0" noProof="0" dirty="0" err="1">
                <a:ln>
                  <a:noFill/>
                </a:ln>
                <a:solidFill>
                  <a:schemeClr val="tx1"/>
                </a:solidFill>
                <a:effectLst/>
                <a:uLnTx/>
                <a:uFillTx/>
                <a:latin typeface="+mn-lt"/>
                <a:ea typeface="+mn-ea"/>
                <a:cs typeface="+mn-cs"/>
              </a:rPr>
              <a:t>nhsengland</a:t>
            </a:r>
            <a:endParaRPr kumimoji="0" lang="en-GB" sz="2400" b="1" i="0" u="none" strike="noStrike" kern="1200" cap="none" spc="20" normalizeH="0" baseline="0" noProof="0" dirty="0">
              <a:ln>
                <a:noFill/>
              </a:ln>
              <a:solidFill>
                <a:schemeClr val="tx1"/>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1800"/>
              </a:spcAft>
              <a:buClr>
                <a:srgbClr val="005EB8"/>
              </a:buClr>
              <a:buSzTx/>
              <a:buFont typeface="Arial" panose="020B0604020202020204" pitchFamily="34" charset="0"/>
              <a:buNone/>
              <a:tabLst/>
              <a:defRPr/>
            </a:pPr>
            <a:r>
              <a:rPr kumimoji="0" lang="en-GB" sz="2400" b="1" i="0" u="none" strike="noStrike" kern="1200" cap="none" spc="20" normalizeH="0" baseline="0" noProof="0" dirty="0">
                <a:ln>
                  <a:noFill/>
                </a:ln>
                <a:solidFill>
                  <a:schemeClr val="tx1"/>
                </a:solidFill>
                <a:effectLst/>
                <a:uLnTx/>
                <a:uFillTx/>
                <a:latin typeface="+mn-lt"/>
                <a:ea typeface="+mn-ea"/>
                <a:cs typeface="+mn-cs"/>
              </a:rPr>
              <a:t>	england.nhs.uk</a:t>
            </a:r>
            <a:endParaRPr lang="en-GB" sz="2400" b="1" dirty="0">
              <a:solidFill>
                <a:schemeClr val="tx1"/>
              </a:solidFill>
            </a:endParaRPr>
          </a:p>
        </p:txBody>
      </p:sp>
      <p:pic>
        <p:nvPicPr>
          <p:cNvPr id="5" name="Picture 4">
            <a:extLst>
              <a:ext uri="{FF2B5EF4-FFF2-40B4-BE49-F238E27FC236}">
                <a16:creationId xmlns:a16="http://schemas.microsoft.com/office/drawing/2014/main" id="{6C1B65D7-2EE6-F44F-85AA-7C93787926CD}"/>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5872040" y="3665234"/>
            <a:ext cx="390144" cy="390144"/>
          </a:xfrm>
          <a:prstGeom prst="rect">
            <a:avLst/>
          </a:prstGeom>
        </p:spPr>
      </p:pic>
      <p:pic>
        <p:nvPicPr>
          <p:cNvPr id="8" name="Picture 7">
            <a:extLst>
              <a:ext uri="{FF2B5EF4-FFF2-40B4-BE49-F238E27FC236}">
                <a16:creationId xmlns:a16="http://schemas.microsoft.com/office/drawing/2014/main" id="{F2843EE8-F6F8-9D40-92C1-94FB4DCF14BB}"/>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5885396" y="4266369"/>
            <a:ext cx="390144" cy="390144"/>
          </a:xfrm>
          <a:prstGeom prst="rect">
            <a:avLst/>
          </a:prstGeom>
        </p:spPr>
      </p:pic>
      <p:pic>
        <p:nvPicPr>
          <p:cNvPr id="72" name="Picture 96">
            <a:extLst>
              <a:ext uri="{FF2B5EF4-FFF2-40B4-BE49-F238E27FC236}">
                <a16:creationId xmlns:a16="http://schemas.microsoft.com/office/drawing/2014/main" id="{664BA24D-FA8C-EE4D-A2DC-491BF11D6FA6}"/>
              </a:ext>
            </a:extLst>
          </p:cNvPr>
          <p:cNvPicPr>
            <a:picLocks noChangeAspect="1"/>
          </p:cNvPicPr>
          <p:nvPr userDrawn="1"/>
        </p:nvPicPr>
        <p:blipFill>
          <a:blip r:embed="rId6">
            <a:extLst>
              <a:ext uri="{96DAC541-7B7A-43D3-8B79-37D633B846F1}">
                <asvg:svgBlip xmlns:asvg="http://schemas.microsoft.com/office/drawing/2016/SVG/main" r:embed="rId7"/>
              </a:ext>
            </a:extLst>
          </a:blip>
          <a:srcRect/>
          <a:stretch/>
        </p:blipFill>
        <p:spPr>
          <a:xfrm>
            <a:off x="5767074" y="4806522"/>
            <a:ext cx="600075" cy="600075"/>
          </a:xfrm>
          <a:prstGeom prst="rect">
            <a:avLst/>
          </a:prstGeom>
        </p:spPr>
      </p:pic>
      <p:pic>
        <p:nvPicPr>
          <p:cNvPr id="3" name="Picture 2" descr="Logo&#10;&#10;Description automatically generated">
            <a:extLst>
              <a:ext uri="{FF2B5EF4-FFF2-40B4-BE49-F238E27FC236}">
                <a16:creationId xmlns:a16="http://schemas.microsoft.com/office/drawing/2014/main" id="{077C56A3-4FFE-73CF-6F7F-1F451E5B3F1E}"/>
              </a:ext>
            </a:extLst>
          </p:cNvPr>
          <p:cNvPicPr>
            <a:picLocks noChangeAspect="1"/>
          </p:cNvPicPr>
          <p:nvPr userDrawn="1"/>
        </p:nvPicPr>
        <p:blipFill>
          <a:blip r:embed="rId8"/>
          <a:stretch>
            <a:fillRect/>
          </a:stretch>
        </p:blipFill>
        <p:spPr>
          <a:xfrm>
            <a:off x="10551045" y="364425"/>
            <a:ext cx="1208955" cy="979789"/>
          </a:xfrm>
          <a:prstGeom prst="rect">
            <a:avLst/>
          </a:prstGeom>
        </p:spPr>
      </p:pic>
      <p:pic>
        <p:nvPicPr>
          <p:cNvPr id="6" name="Picture 5" descr="Icon&#10;&#10;Description automatically generated">
            <a:extLst>
              <a:ext uri="{FF2B5EF4-FFF2-40B4-BE49-F238E27FC236}">
                <a16:creationId xmlns:a16="http://schemas.microsoft.com/office/drawing/2014/main" id="{76D92FD5-08EA-6BC8-29BC-BCF5EEFE18AA}"/>
              </a:ext>
            </a:extLst>
          </p:cNvPr>
          <p:cNvPicPr>
            <a:picLocks noChangeAspect="1"/>
          </p:cNvPicPr>
          <p:nvPr userDrawn="1"/>
        </p:nvPicPr>
        <p:blipFill>
          <a:blip r:embed="rId9"/>
          <a:stretch>
            <a:fillRect/>
          </a:stretch>
        </p:blipFill>
        <p:spPr>
          <a:xfrm rot="5400000">
            <a:off x="-2509143" y="-71523"/>
            <a:ext cx="10768951" cy="7616239"/>
          </a:xfrm>
          <a:prstGeom prst="rect">
            <a:avLst/>
          </a:prstGeom>
        </p:spPr>
      </p:pic>
    </p:spTree>
    <p:extLst>
      <p:ext uri="{BB962C8B-B14F-4D97-AF65-F5344CB8AC3E}">
        <p14:creationId xmlns:p14="http://schemas.microsoft.com/office/powerpoint/2010/main" val="46152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ata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3763076-72CB-117E-F240-98C1D1050D3E}"/>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a:xfrm>
            <a:off x="432000" y="310075"/>
            <a:ext cx="11404154" cy="426721"/>
          </a:xfrm>
          <a:prstGeom prst="rect">
            <a:avLst/>
          </a:prstGeom>
        </p:spPr>
        <p:txBody>
          <a:bodyPr lIns="0" tIns="0" rIns="0" bIns="0" anchor="t">
            <a:normAutofit/>
          </a:bodyPr>
          <a:lstStyle>
            <a:lvl1pPr>
              <a:defRPr sz="2400" b="1">
                <a:solidFill>
                  <a:schemeClr val="tx1"/>
                </a:solidFill>
              </a:defRPr>
            </a:lvl1pPr>
          </a:lstStyle>
          <a:p>
            <a:r>
              <a:rPr lang="en-GB" dirty="0"/>
              <a:t>Heading</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FF8B4B32-B7B7-DB40-9D0C-2D4D8414C6EC}"/>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4" name="TextBox 3">
            <a:extLst>
              <a:ext uri="{FF2B5EF4-FFF2-40B4-BE49-F238E27FC236}">
                <a16:creationId xmlns:a16="http://schemas.microsoft.com/office/drawing/2014/main" id="{97C3715D-C90E-7C4B-B312-C707773A39DD}"/>
              </a:ext>
            </a:extLst>
          </p:cNvPr>
          <p:cNvSpPr txBox="1"/>
          <p:nvPr userDrawn="1"/>
        </p:nvSpPr>
        <p:spPr>
          <a:xfrm>
            <a:off x="2232561" y="3170712"/>
            <a:ext cx="0" cy="0"/>
          </a:xfrm>
          <a:prstGeom prst="rect">
            <a:avLst/>
          </a:prstGeom>
          <a:noFill/>
        </p:spPr>
        <p:txBody>
          <a:bodyPr wrap="none" lIns="0" tIns="0" rIns="0" bIns="0" rtlCol="0">
            <a:noAutofit/>
          </a:bodyPr>
          <a:lstStyle/>
          <a:p>
            <a:endParaRPr lang="en-GB" sz="1200" b="1" dirty="0">
              <a:solidFill>
                <a:schemeClr val="accent1"/>
              </a:solidFill>
            </a:endParaRPr>
          </a:p>
        </p:txBody>
      </p:sp>
      <p:cxnSp>
        <p:nvCxnSpPr>
          <p:cNvPr id="12" name="Straight Connector 11">
            <a:extLst>
              <a:ext uri="{FF2B5EF4-FFF2-40B4-BE49-F238E27FC236}">
                <a16:creationId xmlns:a16="http://schemas.microsoft.com/office/drawing/2014/main" id="{137E920E-FCD4-834F-9787-A19C03BDF9AE}"/>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055424E-84DC-71BA-CBB2-BE0007D93CE1}"/>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3" name="Text Placeholder 7">
            <a:extLst>
              <a:ext uri="{FF2B5EF4-FFF2-40B4-BE49-F238E27FC236}">
                <a16:creationId xmlns:a16="http://schemas.microsoft.com/office/drawing/2014/main" id="{FB2922A9-9C8F-43B1-7D0A-0C7761EE45F2}"/>
              </a:ext>
            </a:extLst>
          </p:cNvPr>
          <p:cNvSpPr>
            <a:spLocks noGrp="1"/>
          </p:cNvSpPr>
          <p:nvPr>
            <p:ph type="body" sz="quarter" idx="13" hasCustomPrompt="1"/>
          </p:nvPr>
        </p:nvSpPr>
        <p:spPr>
          <a:xfrm>
            <a:off x="432001" y="767200"/>
            <a:ext cx="11012644" cy="577927"/>
          </a:xfrm>
          <a:prstGeom prst="rect">
            <a:avLst/>
          </a:prstGeom>
        </p:spPr>
        <p:txBody>
          <a:bodyPr lIns="0" tIns="0" rIns="0" bIns="0">
            <a:noAutofit/>
          </a:bodyPr>
          <a:lstStyle>
            <a:lvl1pPr marL="0" indent="0">
              <a:lnSpc>
                <a:spcPts val="2200"/>
              </a:lnSpc>
              <a:spcBef>
                <a:spcPts val="0"/>
              </a:spcBef>
              <a:spcAft>
                <a:spcPts val="900"/>
              </a:spcAft>
              <a:buClr>
                <a:schemeClr val="tx1"/>
              </a:buClr>
              <a:buNone/>
              <a:defRPr sz="18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 if needed</a:t>
            </a:r>
          </a:p>
        </p:txBody>
      </p:sp>
    </p:spTree>
    <p:extLst>
      <p:ext uri="{BB962C8B-B14F-4D97-AF65-F5344CB8AC3E}">
        <p14:creationId xmlns:p14="http://schemas.microsoft.com/office/powerpoint/2010/main" val="110834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Headline and image with header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Tree>
    <p:extLst>
      <p:ext uri="{BB962C8B-B14F-4D97-AF65-F5344CB8AC3E}">
        <p14:creationId xmlns:p14="http://schemas.microsoft.com/office/powerpoint/2010/main" val="1562603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Headline and image with header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Tree>
    <p:extLst>
      <p:ext uri="{BB962C8B-B14F-4D97-AF65-F5344CB8AC3E}">
        <p14:creationId xmlns:p14="http://schemas.microsoft.com/office/powerpoint/2010/main" val="91440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Headline and image with header 4">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6" name="TextBox 5">
            <a:extLst>
              <a:ext uri="{FF2B5EF4-FFF2-40B4-BE49-F238E27FC236}">
                <a16:creationId xmlns:a16="http://schemas.microsoft.com/office/drawing/2014/main" id="{17BDFC27-AE77-990E-E3A7-5DF7B8BEB8B0}"/>
              </a:ext>
            </a:extLst>
          </p:cNvPr>
          <p:cNvSpPr txBox="1"/>
          <p:nvPr userDrawn="1"/>
        </p:nvSpPr>
        <p:spPr>
          <a:xfrm>
            <a:off x="7202551" y="2249424"/>
            <a:ext cx="4428148" cy="1200329"/>
          </a:xfrm>
          <a:prstGeom prst="rect">
            <a:avLst/>
          </a:prstGeom>
          <a:noFill/>
        </p:spPr>
        <p:txBody>
          <a:bodyPr wrap="square" rtlCol="0">
            <a:spAutoFit/>
          </a:bodyPr>
          <a:lstStyle/>
          <a:p>
            <a:r>
              <a:rPr lang="en-GB" dirty="0">
                <a:solidFill>
                  <a:schemeClr val="bg1"/>
                </a:solidFill>
              </a:rPr>
              <a:t>Text content goes over single column. Text content here goes over single column. Text content here goes over single column.  </a:t>
            </a:r>
          </a:p>
        </p:txBody>
      </p:sp>
    </p:spTree>
    <p:extLst>
      <p:ext uri="{BB962C8B-B14F-4D97-AF65-F5344CB8AC3E}">
        <p14:creationId xmlns:p14="http://schemas.microsoft.com/office/powerpoint/2010/main" val="378345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and image with header 4">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Tree>
    <p:extLst>
      <p:ext uri="{BB962C8B-B14F-4D97-AF65-F5344CB8AC3E}">
        <p14:creationId xmlns:p14="http://schemas.microsoft.com/office/powerpoint/2010/main" val="1125462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ample-Icons-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741F68A-44AA-5742-B124-91614CFD14BB}"/>
              </a:ext>
            </a:extLst>
          </p:cNvPr>
          <p:cNvSpPr/>
          <p:nvPr userDrawn="1"/>
        </p:nvSpPr>
        <p:spPr>
          <a:xfrm>
            <a:off x="383058"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3568E66E-4300-C34D-B490-E2E6A73E585A}"/>
              </a:ext>
            </a:extLst>
          </p:cNvPr>
          <p:cNvSpPr/>
          <p:nvPr userDrawn="1"/>
        </p:nvSpPr>
        <p:spPr>
          <a:xfrm>
            <a:off x="383058"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F337980B-A75B-014B-A7A8-965882204640}"/>
              </a:ext>
            </a:extLst>
          </p:cNvPr>
          <p:cNvSpPr/>
          <p:nvPr userDrawn="1"/>
        </p:nvSpPr>
        <p:spPr>
          <a:xfrm>
            <a:off x="1534525"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a:extLst>
              <a:ext uri="{FF2B5EF4-FFF2-40B4-BE49-F238E27FC236}">
                <a16:creationId xmlns:a16="http://schemas.microsoft.com/office/drawing/2014/main" id="{E8B5FF7D-C2EF-9E4C-A4CF-A835052E5DF8}"/>
              </a:ext>
            </a:extLst>
          </p:cNvPr>
          <p:cNvSpPr/>
          <p:nvPr userDrawn="1"/>
        </p:nvSpPr>
        <p:spPr>
          <a:xfrm>
            <a:off x="2685992"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a:extLst>
              <a:ext uri="{FF2B5EF4-FFF2-40B4-BE49-F238E27FC236}">
                <a16:creationId xmlns:a16="http://schemas.microsoft.com/office/drawing/2014/main" id="{177481C1-F4F0-BE4E-B991-152BB9620270}"/>
              </a:ext>
            </a:extLst>
          </p:cNvPr>
          <p:cNvSpPr/>
          <p:nvPr userDrawn="1"/>
        </p:nvSpPr>
        <p:spPr>
          <a:xfrm>
            <a:off x="3837459"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2FBC860F-BE8A-634D-9A96-33CE6D96B9F0}"/>
              </a:ext>
            </a:extLst>
          </p:cNvPr>
          <p:cNvSpPr/>
          <p:nvPr userDrawn="1"/>
        </p:nvSpPr>
        <p:spPr>
          <a:xfrm>
            <a:off x="4988926"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5FA913FF-786C-1944-BF18-E9AB064B3444}"/>
              </a:ext>
            </a:extLst>
          </p:cNvPr>
          <p:cNvSpPr/>
          <p:nvPr userDrawn="1"/>
        </p:nvSpPr>
        <p:spPr>
          <a:xfrm>
            <a:off x="6140393"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6C22D839-E390-8340-B649-B4FC5A6CFD70}"/>
              </a:ext>
            </a:extLst>
          </p:cNvPr>
          <p:cNvSpPr/>
          <p:nvPr userDrawn="1"/>
        </p:nvSpPr>
        <p:spPr>
          <a:xfrm>
            <a:off x="7291860"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4640EE3D-EEFC-874A-A65B-DDDE03FC3221}"/>
              </a:ext>
            </a:extLst>
          </p:cNvPr>
          <p:cNvSpPr/>
          <p:nvPr userDrawn="1"/>
        </p:nvSpPr>
        <p:spPr>
          <a:xfrm>
            <a:off x="8443327"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a:extLst>
              <a:ext uri="{FF2B5EF4-FFF2-40B4-BE49-F238E27FC236}">
                <a16:creationId xmlns:a16="http://schemas.microsoft.com/office/drawing/2014/main" id="{2A667BF2-B8EF-D949-9F15-FC3B3099AD58}"/>
              </a:ext>
            </a:extLst>
          </p:cNvPr>
          <p:cNvSpPr/>
          <p:nvPr userDrawn="1"/>
        </p:nvSpPr>
        <p:spPr>
          <a:xfrm>
            <a:off x="9594794"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47201170-3375-514F-99C2-E37C6903968A}"/>
              </a:ext>
            </a:extLst>
          </p:cNvPr>
          <p:cNvSpPr/>
          <p:nvPr userDrawn="1"/>
        </p:nvSpPr>
        <p:spPr>
          <a:xfrm>
            <a:off x="10746258" y="1811216"/>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E18572B-1544-A043-9B02-7AB01C90C51F}"/>
              </a:ext>
            </a:extLst>
          </p:cNvPr>
          <p:cNvSpPr/>
          <p:nvPr userDrawn="1"/>
        </p:nvSpPr>
        <p:spPr>
          <a:xfrm>
            <a:off x="1534525"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E8D2BEC2-9D68-CC4D-A04A-BB949A02D509}"/>
              </a:ext>
            </a:extLst>
          </p:cNvPr>
          <p:cNvSpPr/>
          <p:nvPr userDrawn="1"/>
        </p:nvSpPr>
        <p:spPr>
          <a:xfrm>
            <a:off x="2685992"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F7415083-D44F-FE40-A8D1-7BFAC700DF6C}"/>
              </a:ext>
            </a:extLst>
          </p:cNvPr>
          <p:cNvSpPr/>
          <p:nvPr userDrawn="1"/>
        </p:nvSpPr>
        <p:spPr>
          <a:xfrm>
            <a:off x="3837459"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5E67BC68-4FB2-EE4A-A33E-6A7AF0CF413F}"/>
              </a:ext>
            </a:extLst>
          </p:cNvPr>
          <p:cNvSpPr/>
          <p:nvPr userDrawn="1"/>
        </p:nvSpPr>
        <p:spPr>
          <a:xfrm>
            <a:off x="4988926"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0277C142-7A53-7A4A-A8FB-FBF33048E364}"/>
              </a:ext>
            </a:extLst>
          </p:cNvPr>
          <p:cNvSpPr/>
          <p:nvPr userDrawn="1"/>
        </p:nvSpPr>
        <p:spPr>
          <a:xfrm>
            <a:off x="6140393"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6ADC5831-BE66-5045-87AF-18EBDF02747B}"/>
              </a:ext>
            </a:extLst>
          </p:cNvPr>
          <p:cNvSpPr/>
          <p:nvPr userDrawn="1"/>
        </p:nvSpPr>
        <p:spPr>
          <a:xfrm>
            <a:off x="7291860"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2CB65DE4-B016-474E-A1C1-495957C7CA04}"/>
              </a:ext>
            </a:extLst>
          </p:cNvPr>
          <p:cNvSpPr/>
          <p:nvPr userDrawn="1"/>
        </p:nvSpPr>
        <p:spPr>
          <a:xfrm>
            <a:off x="8443327"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58B3AA15-3E6B-C347-B0BE-F416C5684A23}"/>
              </a:ext>
            </a:extLst>
          </p:cNvPr>
          <p:cNvSpPr/>
          <p:nvPr userDrawn="1"/>
        </p:nvSpPr>
        <p:spPr>
          <a:xfrm>
            <a:off x="9594794"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a:extLst>
              <a:ext uri="{FF2B5EF4-FFF2-40B4-BE49-F238E27FC236}">
                <a16:creationId xmlns:a16="http://schemas.microsoft.com/office/drawing/2014/main" id="{7AC0924D-A95B-1E43-84A3-825886C48DD3}"/>
              </a:ext>
            </a:extLst>
          </p:cNvPr>
          <p:cNvSpPr/>
          <p:nvPr userDrawn="1"/>
        </p:nvSpPr>
        <p:spPr>
          <a:xfrm>
            <a:off x="10746258" y="3175160"/>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CA6737CC-78B4-0C46-99B9-341CFA60EF40}"/>
              </a:ext>
            </a:extLst>
          </p:cNvPr>
          <p:cNvSpPr/>
          <p:nvPr userDrawn="1"/>
        </p:nvSpPr>
        <p:spPr>
          <a:xfrm>
            <a:off x="383058"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2455CAA-C332-E746-A62B-4F86F892F94A}"/>
              </a:ext>
            </a:extLst>
          </p:cNvPr>
          <p:cNvSpPr/>
          <p:nvPr userDrawn="1"/>
        </p:nvSpPr>
        <p:spPr>
          <a:xfrm>
            <a:off x="1534525"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8BF322EA-8B44-2C46-9412-34692FAFE8CB}"/>
              </a:ext>
            </a:extLst>
          </p:cNvPr>
          <p:cNvSpPr/>
          <p:nvPr userDrawn="1"/>
        </p:nvSpPr>
        <p:spPr>
          <a:xfrm>
            <a:off x="2685992"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DB462B7-0B7F-EA46-9EFF-D26991D2304D}"/>
              </a:ext>
            </a:extLst>
          </p:cNvPr>
          <p:cNvSpPr/>
          <p:nvPr userDrawn="1"/>
        </p:nvSpPr>
        <p:spPr>
          <a:xfrm>
            <a:off x="3837459"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FF522785-C8F3-734E-AF20-487FED2CEBCA}"/>
              </a:ext>
            </a:extLst>
          </p:cNvPr>
          <p:cNvSpPr/>
          <p:nvPr userDrawn="1"/>
        </p:nvSpPr>
        <p:spPr>
          <a:xfrm>
            <a:off x="4988926"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798AD1D6-A541-1941-8B56-2FF0936767C6}"/>
              </a:ext>
            </a:extLst>
          </p:cNvPr>
          <p:cNvSpPr/>
          <p:nvPr userDrawn="1"/>
        </p:nvSpPr>
        <p:spPr>
          <a:xfrm>
            <a:off x="6140393"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A844F750-124C-F246-BCDD-67595B93DC88}"/>
              </a:ext>
            </a:extLst>
          </p:cNvPr>
          <p:cNvSpPr/>
          <p:nvPr userDrawn="1"/>
        </p:nvSpPr>
        <p:spPr>
          <a:xfrm>
            <a:off x="7291860"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15499656-96AE-C649-B3C1-81D5C6F60DA6}"/>
              </a:ext>
            </a:extLst>
          </p:cNvPr>
          <p:cNvSpPr/>
          <p:nvPr userDrawn="1"/>
        </p:nvSpPr>
        <p:spPr>
          <a:xfrm>
            <a:off x="8443327"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B3150134-3C23-2A41-8EC0-2D0F308CD2FE}"/>
              </a:ext>
            </a:extLst>
          </p:cNvPr>
          <p:cNvSpPr/>
          <p:nvPr userDrawn="1"/>
        </p:nvSpPr>
        <p:spPr>
          <a:xfrm>
            <a:off x="9594794"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4A542EAC-EEE9-2748-9DAC-6986FFF6348A}"/>
              </a:ext>
            </a:extLst>
          </p:cNvPr>
          <p:cNvSpPr/>
          <p:nvPr userDrawn="1"/>
        </p:nvSpPr>
        <p:spPr>
          <a:xfrm>
            <a:off x="10746258" y="4539104"/>
            <a:ext cx="1047157" cy="102465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a:extLst>
              <a:ext uri="{FF2B5EF4-FFF2-40B4-BE49-F238E27FC236}">
                <a16:creationId xmlns:a16="http://schemas.microsoft.com/office/drawing/2014/main" id="{2D1CDB1A-8B42-520A-323D-5D120AA42E9C}"/>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909195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Headline and image with header 4">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DACDB8-C05A-C540-BF85-5FDDA3660A2E}"/>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2"/>
                </a:solidFill>
              </a:rPr>
              <a:t>‹#›</a:t>
            </a:fld>
            <a:endParaRPr lang="en-GB" sz="1200">
              <a:solidFill>
                <a:schemeClr val="accent2"/>
              </a:solidFill>
            </a:endParaRPr>
          </a:p>
        </p:txBody>
      </p:sp>
      <p:sp>
        <p:nvSpPr>
          <p:cNvPr id="5" name="TextBox 4">
            <a:extLst>
              <a:ext uri="{FF2B5EF4-FFF2-40B4-BE49-F238E27FC236}">
                <a16:creationId xmlns:a16="http://schemas.microsoft.com/office/drawing/2014/main" id="{7BB6C65A-583E-CC43-8A40-D9FE20EAC65C}"/>
              </a:ext>
            </a:extLst>
          </p:cNvPr>
          <p:cNvSpPr txBox="1"/>
          <p:nvPr userDrawn="1"/>
        </p:nvSpPr>
        <p:spPr>
          <a:xfrm>
            <a:off x="1963271" y="-1210235"/>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22" name="Rectangle 21">
            <a:extLst>
              <a:ext uri="{FF2B5EF4-FFF2-40B4-BE49-F238E27FC236}">
                <a16:creationId xmlns:a16="http://schemas.microsoft.com/office/drawing/2014/main" id="{35B6474B-ACF2-9D41-872B-7CB816A7A28A}"/>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Tree>
    <p:extLst>
      <p:ext uri="{BB962C8B-B14F-4D97-AF65-F5344CB8AC3E}">
        <p14:creationId xmlns:p14="http://schemas.microsoft.com/office/powerpoint/2010/main" val="115316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Full page 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959E3C-5FB4-790C-CF99-8945D267023E}"/>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Rectangle 5">
            <a:extLst>
              <a:ext uri="{FF2B5EF4-FFF2-40B4-BE49-F238E27FC236}">
                <a16:creationId xmlns:a16="http://schemas.microsoft.com/office/drawing/2014/main" id="{F23656E6-FF78-F94F-8811-84EB59CAC3BF}"/>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t>‹#›</a:t>
            </a:fld>
            <a:endParaRPr lang="en-GB" sz="1200" dirty="0">
              <a:solidFill>
                <a:schemeClr val="accent6"/>
              </a:solidFill>
            </a:endParaRPr>
          </a:p>
        </p:txBody>
      </p:sp>
      <p:sp>
        <p:nvSpPr>
          <p:cNvPr id="4" name="Picture Placeholder 6">
            <a:extLst>
              <a:ext uri="{FF2B5EF4-FFF2-40B4-BE49-F238E27FC236}">
                <a16:creationId xmlns:a16="http://schemas.microsoft.com/office/drawing/2014/main" id="{82522558-9EFB-4BAA-9B27-3CE888AC5272}"/>
              </a:ext>
            </a:extLst>
          </p:cNvPr>
          <p:cNvSpPr>
            <a:spLocks noGrp="1"/>
          </p:cNvSpPr>
          <p:nvPr>
            <p:ph type="pic" sz="quarter" idx="10" hasCustomPrompt="1"/>
          </p:nvPr>
        </p:nvSpPr>
        <p:spPr>
          <a:xfrm>
            <a:off x="0" y="0"/>
            <a:ext cx="12192000" cy="6858000"/>
          </a:xfrm>
          <a:prstGeom prst="rect">
            <a:avLst/>
          </a:prstGeom>
        </p:spPr>
        <p:txBody>
          <a:bodyPr tIns="2340000"/>
          <a:lstStyle>
            <a:lvl1pPr algn="ctr">
              <a:buNone/>
              <a:defRPr/>
            </a:lvl1pPr>
          </a:lstStyle>
          <a:p>
            <a:r>
              <a:rPr lang="en-GB" dirty="0"/>
              <a:t>Click on image icon in centre to insert a photo</a:t>
            </a:r>
            <a:br>
              <a:rPr lang="en-GB" dirty="0"/>
            </a:br>
            <a:r>
              <a:rPr lang="en-GB" dirty="0"/>
              <a:t>(don’t forget to add Alt Text to image)</a:t>
            </a:r>
          </a:p>
        </p:txBody>
      </p:sp>
    </p:spTree>
    <p:extLst>
      <p:ext uri="{BB962C8B-B14F-4D97-AF65-F5344CB8AC3E}">
        <p14:creationId xmlns:p14="http://schemas.microsoft.com/office/powerpoint/2010/main" val="89669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ample-Icons-Layou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DF01C83-A866-28AC-7B1F-38947CCF6D80}"/>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cxnSp>
        <p:nvCxnSpPr>
          <p:cNvPr id="11" name="Straight Connector 10">
            <a:extLst>
              <a:ext uri="{FF2B5EF4-FFF2-40B4-BE49-F238E27FC236}">
                <a16:creationId xmlns:a16="http://schemas.microsoft.com/office/drawing/2014/main" id="{5591C7AB-7F8B-2041-80C3-EE781F24EB94}"/>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4741F68A-44AA-5742-B124-91614CFD14BB}"/>
              </a:ext>
            </a:extLst>
          </p:cNvPr>
          <p:cNvSpPr/>
          <p:nvPr userDrawn="1"/>
        </p:nvSpPr>
        <p:spPr>
          <a:xfrm>
            <a:off x="383058"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1E18572B-1544-A043-9B02-7AB01C90C51F}"/>
              </a:ext>
            </a:extLst>
          </p:cNvPr>
          <p:cNvSpPr/>
          <p:nvPr userDrawn="1"/>
        </p:nvSpPr>
        <p:spPr>
          <a:xfrm>
            <a:off x="1534525"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E8D2BEC2-9D68-CC4D-A04A-BB949A02D509}"/>
              </a:ext>
            </a:extLst>
          </p:cNvPr>
          <p:cNvSpPr/>
          <p:nvPr userDrawn="1"/>
        </p:nvSpPr>
        <p:spPr>
          <a:xfrm>
            <a:off x="2685992"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F7415083-D44F-FE40-A8D1-7BFAC700DF6C}"/>
              </a:ext>
            </a:extLst>
          </p:cNvPr>
          <p:cNvSpPr/>
          <p:nvPr userDrawn="1"/>
        </p:nvSpPr>
        <p:spPr>
          <a:xfrm>
            <a:off x="3837459" y="3175160"/>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CA6737CC-78B4-0C46-99B9-341CFA60EF40}"/>
              </a:ext>
            </a:extLst>
          </p:cNvPr>
          <p:cNvSpPr/>
          <p:nvPr userDrawn="1"/>
        </p:nvSpPr>
        <p:spPr>
          <a:xfrm>
            <a:off x="383058"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72455CAA-C332-E746-A62B-4F86F892F94A}"/>
              </a:ext>
            </a:extLst>
          </p:cNvPr>
          <p:cNvSpPr/>
          <p:nvPr userDrawn="1"/>
        </p:nvSpPr>
        <p:spPr>
          <a:xfrm>
            <a:off x="1534525"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8BF322EA-8B44-2C46-9412-34692FAFE8CB}"/>
              </a:ext>
            </a:extLst>
          </p:cNvPr>
          <p:cNvSpPr/>
          <p:nvPr userDrawn="1"/>
        </p:nvSpPr>
        <p:spPr>
          <a:xfrm>
            <a:off x="2685992"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BDB462B7-0B7F-EA46-9EFF-D26991D2304D}"/>
              </a:ext>
            </a:extLst>
          </p:cNvPr>
          <p:cNvSpPr/>
          <p:nvPr userDrawn="1"/>
        </p:nvSpPr>
        <p:spPr>
          <a:xfrm>
            <a:off x="3837459" y="4544899"/>
            <a:ext cx="1047157" cy="102465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510BDAA4-2C6C-4E47-9616-5977DD23D840}"/>
              </a:ext>
            </a:extLst>
          </p:cNvPr>
          <p:cNvSpPr/>
          <p:nvPr userDrawn="1"/>
        </p:nvSpPr>
        <p:spPr>
          <a:xfrm>
            <a:off x="5122911"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2691AF0D-B60D-2949-AB30-089AD6A4A5A1}"/>
              </a:ext>
            </a:extLst>
          </p:cNvPr>
          <p:cNvSpPr/>
          <p:nvPr userDrawn="1"/>
        </p:nvSpPr>
        <p:spPr>
          <a:xfrm>
            <a:off x="7474153"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D76B0456-3FC3-5D44-A9F1-56A57FD0B992}"/>
              </a:ext>
            </a:extLst>
          </p:cNvPr>
          <p:cNvSpPr/>
          <p:nvPr userDrawn="1"/>
        </p:nvSpPr>
        <p:spPr>
          <a:xfrm>
            <a:off x="9825395" y="3175160"/>
            <a:ext cx="1991467" cy="194866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D569F651-3737-5832-DC5A-9DB8A57B6C79}"/>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
        <p:nvSpPr>
          <p:cNvPr id="5" name="Title 1">
            <a:extLst>
              <a:ext uri="{FF2B5EF4-FFF2-40B4-BE49-F238E27FC236}">
                <a16:creationId xmlns:a16="http://schemas.microsoft.com/office/drawing/2014/main" id="{A1CA835D-248C-29AB-B7DE-5AD7C7D2A867}"/>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spTree>
    <p:extLst>
      <p:ext uri="{BB962C8B-B14F-4D97-AF65-F5344CB8AC3E}">
        <p14:creationId xmlns:p14="http://schemas.microsoft.com/office/powerpoint/2010/main" val="421844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ubhead, two columns">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60DD58-05DE-E835-E697-CB9A9B0B94EE}"/>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p:ph idx="1"/>
          </p:nvPr>
        </p:nvSpPr>
        <p:spPr>
          <a:xfrm>
            <a:off x="432000" y="2735992"/>
            <a:ext cx="11088000" cy="3456000"/>
          </a:xfrm>
          <a:prstGeom prst="rect">
            <a:avLst/>
          </a:prstGeom>
        </p:spPr>
        <p:txBody>
          <a:bodyPr lIns="0" tIns="0" rIns="0" bIns="0" numCol="2" spcCol="432000">
            <a:noAutofit/>
          </a:bodyPr>
          <a:lstStyle>
            <a:lvl1pPr marL="0" indent="0">
              <a:lnSpc>
                <a:spcPct val="100000"/>
              </a:lnSpc>
              <a:spcBef>
                <a:spcPts val="0"/>
              </a:spcBef>
              <a:spcAft>
                <a:spcPts val="600"/>
              </a:spcAft>
              <a:buClr>
                <a:schemeClr val="tx1"/>
              </a:buClr>
              <a:buNone/>
              <a:defRPr sz="2200" b="0">
                <a:solidFill>
                  <a:schemeClr val="accent6"/>
                </a:solidFill>
              </a:defRPr>
            </a:lvl1pPr>
            <a:lvl2pPr>
              <a:buClr>
                <a:schemeClr val="tx1"/>
              </a:buClr>
              <a:defRPr sz="2200">
                <a:solidFill>
                  <a:schemeClr val="accent6"/>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edit Master text styles</a:t>
            </a:r>
          </a:p>
          <a:p>
            <a:pPr lvl="1"/>
            <a:r>
              <a:rPr lang="en-GB" dirty="0"/>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 if needed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cxnSp>
        <p:nvCxnSpPr>
          <p:cNvPr id="12" name="Straight Connector 11">
            <a:extLst>
              <a:ext uri="{FF2B5EF4-FFF2-40B4-BE49-F238E27FC236}">
                <a16:creationId xmlns:a16="http://schemas.microsoft.com/office/drawing/2014/main" id="{18E2133D-2149-6B45-BEAB-A2D5E225B5AD}"/>
              </a:ext>
            </a:extLst>
          </p:cNvPr>
          <p:cNvCxnSpPr>
            <a:cxnSpLocks/>
          </p:cNvCxnSpPr>
          <p:nvPr userDrawn="1"/>
        </p:nvCxnSpPr>
        <p:spPr>
          <a:xfrm>
            <a:off x="408789" y="6336000"/>
            <a:ext cx="11399211"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EBB79D01-2A70-DAF1-6A65-BC0424C2FEEC}"/>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4243720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subhead, two columns">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60DD58-05DE-E835-E697-CB9A9B0B94EE}"/>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p:ph idx="1"/>
          </p:nvPr>
        </p:nvSpPr>
        <p:spPr>
          <a:xfrm>
            <a:off x="432000" y="2735992"/>
            <a:ext cx="11088000" cy="3456000"/>
          </a:xfrm>
          <a:prstGeom prst="rect">
            <a:avLst/>
          </a:prstGeom>
        </p:spPr>
        <p:txBody>
          <a:bodyPr lIns="0" tIns="0" rIns="0" bIns="0" numCol="2" spcCol="432000">
            <a:noAutofit/>
          </a:bodyPr>
          <a:lstStyle>
            <a:lvl1pPr marL="0" indent="0">
              <a:lnSpc>
                <a:spcPct val="100000"/>
              </a:lnSpc>
              <a:spcBef>
                <a:spcPts val="0"/>
              </a:spcBef>
              <a:spcAft>
                <a:spcPts val="600"/>
              </a:spcAft>
              <a:buClr>
                <a:schemeClr val="tx1"/>
              </a:buClr>
              <a:buNone/>
              <a:defRPr sz="2200" b="0">
                <a:solidFill>
                  <a:schemeClr val="accent6"/>
                </a:solidFill>
              </a:defRPr>
            </a:lvl1pPr>
            <a:lvl2pPr>
              <a:buClr>
                <a:schemeClr val="tx1"/>
              </a:buClr>
              <a:defRPr sz="2200">
                <a:solidFill>
                  <a:schemeClr val="accent6"/>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edit Master text styles</a:t>
            </a:r>
          </a:p>
          <a:p>
            <a:pPr lvl="1"/>
            <a:r>
              <a:rPr lang="en-GB" dirty="0"/>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 if needed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cxnSp>
        <p:nvCxnSpPr>
          <p:cNvPr id="12" name="Straight Connector 11">
            <a:extLst>
              <a:ext uri="{FF2B5EF4-FFF2-40B4-BE49-F238E27FC236}">
                <a16:creationId xmlns:a16="http://schemas.microsoft.com/office/drawing/2014/main" id="{18E2133D-2149-6B45-BEAB-A2D5E225B5AD}"/>
              </a:ext>
            </a:extLst>
          </p:cNvPr>
          <p:cNvCxnSpPr>
            <a:cxnSpLocks/>
          </p:cNvCxnSpPr>
          <p:nvPr userDrawn="1"/>
        </p:nvCxnSpPr>
        <p:spPr>
          <a:xfrm>
            <a:off x="408789" y="6336000"/>
            <a:ext cx="11399211"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29FE9CC-24C2-9AAC-6340-A9E7BC324939}"/>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157332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subhead, Three columns">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5C4A9B1-8C9A-5B25-6E7A-B9589ECCAD85}"/>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p:ph idx="1"/>
          </p:nvPr>
        </p:nvSpPr>
        <p:spPr>
          <a:xfrm>
            <a:off x="432000" y="2736000"/>
            <a:ext cx="11088000" cy="3456000"/>
          </a:xfrm>
          <a:prstGeom prst="rect">
            <a:avLst/>
          </a:prstGeom>
        </p:spPr>
        <p:txBody>
          <a:bodyPr lIns="0" tIns="0" rIns="0" bIns="0" numCol="3" spcCol="432000">
            <a:noAutofit/>
          </a:bodyPr>
          <a:lstStyle>
            <a:lvl1pPr marL="0" indent="0">
              <a:lnSpc>
                <a:spcPct val="100000"/>
              </a:lnSpc>
              <a:spcBef>
                <a:spcPts val="0"/>
              </a:spcBef>
              <a:spcAft>
                <a:spcPts val="600"/>
              </a:spcAft>
              <a:buClr>
                <a:schemeClr val="tx1"/>
              </a:buClr>
              <a:buNone/>
              <a:defRPr sz="2200" b="0">
                <a:solidFill>
                  <a:schemeClr val="accent6"/>
                </a:solidFill>
              </a:defRPr>
            </a:lvl1pPr>
            <a:lvl2pPr>
              <a:buClr>
                <a:schemeClr val="tx1"/>
              </a:buClr>
              <a:defRPr sz="2200">
                <a:solidFill>
                  <a:schemeClr val="accent6"/>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edit Master text styles</a:t>
            </a:r>
          </a:p>
          <a:p>
            <a:pPr lvl="1"/>
            <a:r>
              <a:rPr lang="en-GB" dirty="0"/>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0" y="2087999"/>
            <a:ext cx="11050700" cy="462017"/>
          </a:xfrm>
          <a:prstGeom prst="rect">
            <a:avLst/>
          </a:prstGeom>
        </p:spPr>
        <p:txBody>
          <a:bodyPr lIns="0" tIns="0" rIns="0" bIns="0" numCol="2" anchor="t">
            <a:noAutofit/>
          </a:bodyPr>
          <a:lstStyle>
            <a:lvl1pPr marL="0" indent="0">
              <a:lnSpc>
                <a:spcPct val="100000"/>
              </a:lnSpc>
              <a:spcBef>
                <a:spcPts val="0"/>
              </a:spcBef>
              <a:spcAft>
                <a:spcPts val="0"/>
              </a:spcAft>
              <a:buClr>
                <a:schemeClr val="tx1"/>
              </a:buClr>
              <a:buNone/>
              <a:defRPr sz="24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 if needed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7" name="Title 1">
            <a:extLst>
              <a:ext uri="{FF2B5EF4-FFF2-40B4-BE49-F238E27FC236}">
                <a16:creationId xmlns:a16="http://schemas.microsoft.com/office/drawing/2014/main" id="{47E4AB90-2CB6-0646-B56C-4B58E33EC909}"/>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cxnSp>
        <p:nvCxnSpPr>
          <p:cNvPr id="12" name="Straight Connector 11">
            <a:extLst>
              <a:ext uri="{FF2B5EF4-FFF2-40B4-BE49-F238E27FC236}">
                <a16:creationId xmlns:a16="http://schemas.microsoft.com/office/drawing/2014/main" id="{6A9D545D-FD2F-4843-8588-07EBE7DDAA13}"/>
              </a:ext>
            </a:extLst>
          </p:cNvPr>
          <p:cNvCxnSpPr>
            <a:cxnSpLocks/>
          </p:cNvCxnSpPr>
          <p:nvPr userDrawn="1"/>
        </p:nvCxnSpPr>
        <p:spPr>
          <a:xfrm>
            <a:off x="432000" y="63487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707F89CB-5AF7-9C7B-6503-F287E127E820}"/>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2287011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Heading, subhead, bullets one colum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F09CFFC-C421-A97A-14A3-FE2852D11994}"/>
              </a:ext>
            </a:extLst>
          </p:cNvPr>
          <p:cNvSpPr/>
          <p:nvPr userDrawn="1"/>
        </p:nvSpPr>
        <p:spPr>
          <a:xfrm>
            <a:off x="0" y="0"/>
            <a:ext cx="12206636"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ontent Placeholder 2"/>
          <p:cNvSpPr>
            <a:spLocks noGrp="1"/>
          </p:cNvSpPr>
          <p:nvPr>
            <p:ph idx="1"/>
          </p:nvPr>
        </p:nvSpPr>
        <p:spPr>
          <a:xfrm>
            <a:off x="432000" y="2771999"/>
            <a:ext cx="11088000" cy="3456000"/>
          </a:xfrm>
          <a:prstGeom prst="rect">
            <a:avLst/>
          </a:prstGeom>
        </p:spPr>
        <p:txBody>
          <a:bodyPr lIns="0" tIns="0" rIns="0" bIns="0">
            <a:normAutofit/>
          </a:bodyPr>
          <a:lstStyle>
            <a:lvl1pPr marL="0" indent="0">
              <a:lnSpc>
                <a:spcPct val="100000"/>
              </a:lnSpc>
              <a:spcBef>
                <a:spcPts val="0"/>
              </a:spcBef>
              <a:spcAft>
                <a:spcPts val="600"/>
              </a:spcAft>
              <a:buClr>
                <a:schemeClr val="tx1"/>
              </a:buClr>
              <a:buNone/>
              <a:defRPr sz="2200" b="0">
                <a:solidFill>
                  <a:schemeClr val="accent6"/>
                </a:solidFill>
              </a:defRPr>
            </a:lvl1pPr>
            <a:lvl2pPr>
              <a:buClr>
                <a:schemeClr val="tx1"/>
              </a:buClr>
              <a:defRPr sz="2200">
                <a:solidFill>
                  <a:schemeClr val="accent6"/>
                </a:solidFill>
              </a:defRPr>
            </a:lvl2pPr>
            <a:lvl3pPr>
              <a:buClr>
                <a:schemeClr val="tx1"/>
              </a:buClr>
              <a:defRPr sz="2200">
                <a:solidFill>
                  <a:schemeClr val="tx1"/>
                </a:solidFill>
              </a:defRPr>
            </a:lvl3pPr>
            <a:lvl4pPr>
              <a:buClr>
                <a:schemeClr val="tx1"/>
              </a:buClr>
              <a:defRPr sz="2200">
                <a:solidFill>
                  <a:schemeClr val="tx1"/>
                </a:solidFill>
              </a:defRPr>
            </a:lvl4pPr>
            <a:lvl5pPr>
              <a:buClr>
                <a:schemeClr val="tx1"/>
              </a:buClr>
              <a:defRPr sz="2200">
                <a:solidFill>
                  <a:schemeClr val="tx1"/>
                </a:solidFill>
              </a:defRPr>
            </a:lvl5pPr>
          </a:lstStyle>
          <a:p>
            <a:pPr lvl="0"/>
            <a:r>
              <a:rPr lang="en-GB" dirty="0"/>
              <a:t>Click to edit Master text styles</a:t>
            </a:r>
          </a:p>
          <a:p>
            <a:pPr lvl="1"/>
            <a:r>
              <a:rPr lang="en-GB" dirty="0"/>
              <a:t>Second level</a:t>
            </a:r>
          </a:p>
        </p:txBody>
      </p:sp>
      <p:sp>
        <p:nvSpPr>
          <p:cNvPr id="8" name="Text Placeholder 7">
            <a:extLst>
              <a:ext uri="{FF2B5EF4-FFF2-40B4-BE49-F238E27FC236}">
                <a16:creationId xmlns:a16="http://schemas.microsoft.com/office/drawing/2014/main" id="{47286FFC-BD82-6E40-BA0C-B1C0F7127A99}"/>
              </a:ext>
            </a:extLst>
          </p:cNvPr>
          <p:cNvSpPr>
            <a:spLocks noGrp="1"/>
          </p:cNvSpPr>
          <p:nvPr>
            <p:ph type="body" sz="quarter" idx="13" hasCustomPrompt="1"/>
          </p:nvPr>
        </p:nvSpPr>
        <p:spPr>
          <a:xfrm>
            <a:off x="432001" y="2088000"/>
            <a:ext cx="11012644" cy="577927"/>
          </a:xfrm>
          <a:prstGeom prst="rect">
            <a:avLst/>
          </a:prstGeom>
        </p:spPr>
        <p:txBody>
          <a:bodyPr lIns="0" tIns="0" rIns="0" bIns="0">
            <a:noAutofit/>
          </a:bodyPr>
          <a:lstStyle>
            <a:lvl1pPr marL="0" indent="0">
              <a:lnSpc>
                <a:spcPts val="2200"/>
              </a:lnSpc>
              <a:spcBef>
                <a:spcPts val="0"/>
              </a:spcBef>
              <a:spcAft>
                <a:spcPts val="900"/>
              </a:spcAft>
              <a:buClr>
                <a:schemeClr val="tx1"/>
              </a:buClr>
              <a:buNone/>
              <a:defRPr sz="2400" b="1">
                <a:solidFill>
                  <a:schemeClr val="accent6"/>
                </a:solidFill>
              </a:defRPr>
            </a:lvl1pPr>
            <a:lvl2pPr marL="357188" indent="0">
              <a:buClr>
                <a:schemeClr val="tx1"/>
              </a:buClr>
              <a:buNone/>
              <a:defRPr sz="1800">
                <a:solidFill>
                  <a:schemeClr val="tx1"/>
                </a:solidFill>
              </a:defRPr>
            </a:lvl2pPr>
            <a:lvl3pPr marL="714375" indent="0">
              <a:buClr>
                <a:schemeClr val="tx1"/>
              </a:buClr>
              <a:buNone/>
              <a:defRPr sz="1800">
                <a:solidFill>
                  <a:schemeClr val="tx1"/>
                </a:solidFill>
              </a:defRPr>
            </a:lvl3pPr>
            <a:lvl4pPr marL="1081087" indent="0">
              <a:buClr>
                <a:schemeClr val="tx1"/>
              </a:buClr>
              <a:buNone/>
              <a:defRPr sz="1800">
                <a:solidFill>
                  <a:schemeClr val="tx1"/>
                </a:solidFill>
              </a:defRPr>
            </a:lvl4pPr>
            <a:lvl5pPr marL="1438275" indent="0">
              <a:buClr>
                <a:schemeClr val="tx1"/>
              </a:buClr>
              <a:buNone/>
              <a:defRPr sz="1800">
                <a:solidFill>
                  <a:schemeClr val="tx1"/>
                </a:solidFill>
              </a:defRPr>
            </a:lvl5pPr>
          </a:lstStyle>
          <a:p>
            <a:pPr lvl="0"/>
            <a:r>
              <a:rPr lang="en-GB" dirty="0"/>
              <a:t>Subhead</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accent6"/>
                </a:solidFill>
              </a:rPr>
              <a:pPr algn="r"/>
              <a:t>‹#›</a:t>
            </a:fld>
            <a:endParaRPr lang="en-GB" sz="1200" dirty="0">
              <a:solidFill>
                <a:schemeClr val="accent6"/>
              </a:solidFill>
            </a:endParaRPr>
          </a:p>
        </p:txBody>
      </p:sp>
      <p:sp>
        <p:nvSpPr>
          <p:cNvPr id="7" name="Title 1">
            <a:extLst>
              <a:ext uri="{FF2B5EF4-FFF2-40B4-BE49-F238E27FC236}">
                <a16:creationId xmlns:a16="http://schemas.microsoft.com/office/drawing/2014/main" id="{4F771D90-A686-C949-8872-F69893BCF8E4}"/>
              </a:ext>
            </a:extLst>
          </p:cNvPr>
          <p:cNvSpPr>
            <a:spLocks noGrp="1"/>
          </p:cNvSpPr>
          <p:nvPr>
            <p:ph type="title" hasCustomPrompt="1"/>
          </p:nvPr>
        </p:nvSpPr>
        <p:spPr>
          <a:xfrm>
            <a:off x="432000" y="432000"/>
            <a:ext cx="11404154" cy="865186"/>
          </a:xfrm>
          <a:prstGeom prst="rect">
            <a:avLst/>
          </a:prstGeom>
        </p:spPr>
        <p:txBody>
          <a:bodyPr lIns="0" tIns="0" rIns="0" bIns="0">
            <a:normAutofit/>
          </a:bodyPr>
          <a:lstStyle>
            <a:lvl1pPr>
              <a:defRPr sz="3600" b="1">
                <a:solidFill>
                  <a:schemeClr val="tx1"/>
                </a:solidFill>
              </a:defRPr>
            </a:lvl1pPr>
          </a:lstStyle>
          <a:p>
            <a:r>
              <a:rPr lang="en-GB" dirty="0"/>
              <a:t>Heading</a:t>
            </a:r>
          </a:p>
        </p:txBody>
      </p:sp>
      <p:cxnSp>
        <p:nvCxnSpPr>
          <p:cNvPr id="12" name="Straight Connector 11">
            <a:extLst>
              <a:ext uri="{FF2B5EF4-FFF2-40B4-BE49-F238E27FC236}">
                <a16:creationId xmlns:a16="http://schemas.microsoft.com/office/drawing/2014/main" id="{4CD5CE1C-46DF-8846-A4A0-E19A9CC397BE}"/>
              </a:ext>
            </a:extLst>
          </p:cNvPr>
          <p:cNvCxnSpPr>
            <a:cxnSpLocks/>
          </p:cNvCxnSpPr>
          <p:nvPr userDrawn="1"/>
        </p:nvCxnSpPr>
        <p:spPr>
          <a:xfrm>
            <a:off x="432000" y="6336000"/>
            <a:ext cx="113760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64955267-CD3E-4484-1B20-32E90EB4EDCE}"/>
              </a:ext>
            </a:extLst>
          </p:cNvPr>
          <p:cNvPicPr>
            <a:picLocks noChangeAspect="1"/>
          </p:cNvPicPr>
          <p:nvPr userDrawn="1"/>
        </p:nvPicPr>
        <p:blipFill>
          <a:blip r:embed="rId2"/>
          <a:stretch>
            <a:fillRect/>
          </a:stretch>
        </p:blipFill>
        <p:spPr>
          <a:xfrm rot="10800000">
            <a:off x="9220370" y="244040"/>
            <a:ext cx="3064672" cy="187960"/>
          </a:xfrm>
          <a:prstGeom prst="rect">
            <a:avLst/>
          </a:prstGeom>
        </p:spPr>
      </p:pic>
    </p:spTree>
    <p:extLst>
      <p:ext uri="{BB962C8B-B14F-4D97-AF65-F5344CB8AC3E}">
        <p14:creationId xmlns:p14="http://schemas.microsoft.com/office/powerpoint/2010/main" val="405967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slide with image A">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2C3761D-E146-5B7A-CD68-6CC98EA19A5F}"/>
              </a:ext>
            </a:extLst>
          </p:cNvPr>
          <p:cNvSpPr/>
          <p:nvPr userDrawn="1"/>
        </p:nvSpPr>
        <p:spPr>
          <a:xfrm>
            <a:off x="0" y="0"/>
            <a:ext cx="6096000" cy="6872615"/>
          </a:xfrm>
          <a:prstGeom prst="rect">
            <a:avLst/>
          </a:prstGeom>
          <a:solidFill>
            <a:srgbClr val="F6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1"/>
          <p:cNvSpPr>
            <a:spLocks noGrp="1"/>
          </p:cNvSpPr>
          <p:nvPr>
            <p:ph type="title" hasCustomPrompt="1"/>
          </p:nvPr>
        </p:nvSpPr>
        <p:spPr>
          <a:xfrm>
            <a:off x="354093" y="1647568"/>
            <a:ext cx="4909569" cy="3130069"/>
          </a:xfrm>
          <a:prstGeom prst="rect">
            <a:avLst/>
          </a:prstGeom>
        </p:spPr>
        <p:txBody>
          <a:bodyPr anchor="t">
            <a:normAutofit/>
          </a:bodyPr>
          <a:lstStyle>
            <a:lvl1pPr marL="0" indent="0">
              <a:lnSpc>
                <a:spcPts val="4200"/>
              </a:lnSpc>
              <a:defRPr sz="3600" b="1">
                <a:solidFill>
                  <a:schemeClr val="tx1"/>
                </a:solidFill>
              </a:defRPr>
            </a:lvl1pPr>
          </a:lstStyle>
          <a:p>
            <a:r>
              <a:rPr lang="en-GB" dirty="0"/>
              <a:t>Headline over a number of lines,</a:t>
            </a:r>
            <a:br>
              <a:rPr lang="en-GB" dirty="0"/>
            </a:br>
            <a:r>
              <a:rPr lang="en-GB" dirty="0"/>
              <a:t>keep to maximum of four lines</a:t>
            </a:r>
          </a:p>
        </p:txBody>
      </p:sp>
      <p:sp>
        <p:nvSpPr>
          <p:cNvPr id="9" name="TextBox 8">
            <a:extLst>
              <a:ext uri="{FF2B5EF4-FFF2-40B4-BE49-F238E27FC236}">
                <a16:creationId xmlns:a16="http://schemas.microsoft.com/office/drawing/2014/main" id="{990784B1-AA1E-DC4B-BEB4-EC05249AFE00}"/>
              </a:ext>
            </a:extLst>
          </p:cNvPr>
          <p:cNvSpPr txBox="1"/>
          <p:nvPr userDrawn="1"/>
        </p:nvSpPr>
        <p:spPr>
          <a:xfrm>
            <a:off x="4700954" y="4232031"/>
            <a:ext cx="0" cy="0"/>
          </a:xfrm>
          <a:prstGeom prst="rect">
            <a:avLst/>
          </a:prstGeom>
          <a:noFill/>
        </p:spPr>
        <p:txBody>
          <a:bodyPr wrap="none" lIns="0" tIns="0" rIns="0" bIns="0" rtlCol="0">
            <a:noAutofit/>
          </a:bodyPr>
          <a:lstStyle/>
          <a:p>
            <a:endParaRPr lang="en-GB" sz="1200" b="1">
              <a:solidFill>
                <a:schemeClr val="accent1"/>
              </a:solidFill>
            </a:endParaRPr>
          </a:p>
        </p:txBody>
      </p:sp>
      <p:sp>
        <p:nvSpPr>
          <p:cNvPr id="10" name="Rectangle 9">
            <a:extLst>
              <a:ext uri="{FF2B5EF4-FFF2-40B4-BE49-F238E27FC236}">
                <a16:creationId xmlns:a16="http://schemas.microsoft.com/office/drawing/2014/main" id="{E42CCDA4-D437-6B48-8BBD-CAC30F281160}"/>
              </a:ext>
            </a:extLst>
          </p:cNvPr>
          <p:cNvSpPr/>
          <p:nvPr userDrawn="1"/>
        </p:nvSpPr>
        <p:spPr>
          <a:xfrm>
            <a:off x="11444644" y="6404977"/>
            <a:ext cx="372218" cy="276999"/>
          </a:xfrm>
          <a:prstGeom prst="rect">
            <a:avLst/>
          </a:prstGeom>
        </p:spPr>
        <p:txBody>
          <a:bodyPr wrap="none">
            <a:spAutoFit/>
          </a:bodyPr>
          <a:lstStyle/>
          <a:p>
            <a:pPr algn="r"/>
            <a:fld id="{BA3B713D-1FBB-0E4F-91D0-D2B735266E79}" type="slidenum">
              <a:rPr lang="en-GB" sz="1200" smtClean="0">
                <a:solidFill>
                  <a:schemeClr val="tx1"/>
                </a:solidFill>
              </a:rPr>
              <a:pPr algn="r"/>
              <a:t>‹#›</a:t>
            </a:fld>
            <a:endParaRPr lang="en-GB" sz="1200" dirty="0">
              <a:solidFill>
                <a:schemeClr val="tx1"/>
              </a:solidFill>
            </a:endParaRPr>
          </a:p>
        </p:txBody>
      </p:sp>
      <p:sp>
        <p:nvSpPr>
          <p:cNvPr id="7" name="Picture Placeholder 6">
            <a:extLst>
              <a:ext uri="{FF2B5EF4-FFF2-40B4-BE49-F238E27FC236}">
                <a16:creationId xmlns:a16="http://schemas.microsoft.com/office/drawing/2014/main" id="{1EF456E7-F404-A541-B6E9-27C1B10EC600}"/>
              </a:ext>
            </a:extLst>
          </p:cNvPr>
          <p:cNvSpPr>
            <a:spLocks noGrp="1"/>
          </p:cNvSpPr>
          <p:nvPr>
            <p:ph type="pic" sz="quarter" idx="10" hasCustomPrompt="1"/>
          </p:nvPr>
        </p:nvSpPr>
        <p:spPr>
          <a:xfrm>
            <a:off x="6096000" y="0"/>
            <a:ext cx="6096000" cy="6858000"/>
          </a:xfrm>
          <a:prstGeom prst="rect">
            <a:avLst/>
          </a:prstGeom>
          <a:solidFill>
            <a:schemeClr val="tx2"/>
          </a:solidFill>
        </p:spPr>
        <p:txBody>
          <a:bodyPr tIns="2340000"/>
          <a:lstStyle>
            <a:lvl1pPr algn="ctr">
              <a:buNone/>
              <a:defRPr/>
            </a:lvl1pPr>
          </a:lstStyle>
          <a:p>
            <a:r>
              <a:rPr lang="en-GB" dirty="0"/>
              <a:t>Click on icon to insert image (including Alt Text)</a:t>
            </a:r>
          </a:p>
        </p:txBody>
      </p:sp>
    </p:spTree>
    <p:extLst>
      <p:ext uri="{BB962C8B-B14F-4D97-AF65-F5344CB8AC3E}">
        <p14:creationId xmlns:p14="http://schemas.microsoft.com/office/powerpoint/2010/main" val="304328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2CE947E-1F3C-4CE2-B205-42ACABCDF3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GB" dirty="0"/>
          </a:p>
        </p:txBody>
      </p:sp>
      <p:sp>
        <p:nvSpPr>
          <p:cNvPr id="3" name="Text Placeholder 2">
            <a:extLst>
              <a:ext uri="{FF2B5EF4-FFF2-40B4-BE49-F238E27FC236}">
                <a16:creationId xmlns:a16="http://schemas.microsoft.com/office/drawing/2014/main" id="{E34187EB-CD8C-4429-80A8-057E397FFC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a:extLst>
              <a:ext uri="{FF2B5EF4-FFF2-40B4-BE49-F238E27FC236}">
                <a16:creationId xmlns:a16="http://schemas.microsoft.com/office/drawing/2014/main" id="{6278BCC8-525B-41FD-8646-596B1960C6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4574AD-8404-48D7-8DB8-BCC9125C3396}" type="datetimeFigureOut">
              <a:rPr lang="en-GB" smtClean="0"/>
              <a:t>08/11/2023</a:t>
            </a:fld>
            <a:endParaRPr lang="en-GB"/>
          </a:p>
        </p:txBody>
      </p:sp>
      <p:sp>
        <p:nvSpPr>
          <p:cNvPr id="5" name="Footer Placeholder 4">
            <a:extLst>
              <a:ext uri="{FF2B5EF4-FFF2-40B4-BE49-F238E27FC236}">
                <a16:creationId xmlns:a16="http://schemas.microsoft.com/office/drawing/2014/main" id="{882564A6-47BB-43DB-A152-9E1555760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EE33BD63-EE18-4132-8F91-68A0A2C0DA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B67EA4-DCE3-FB49-A794-A4595EF638BC}" type="slidenum">
              <a:rPr lang="en-GB" smtClean="0"/>
              <a:t>‹#›</a:t>
            </a:fld>
            <a:endParaRPr lang="en-GB" dirty="0"/>
          </a:p>
        </p:txBody>
      </p:sp>
    </p:spTree>
    <p:extLst>
      <p:ext uri="{BB962C8B-B14F-4D97-AF65-F5344CB8AC3E}">
        <p14:creationId xmlns:p14="http://schemas.microsoft.com/office/powerpoint/2010/main" val="945044896"/>
      </p:ext>
    </p:extLst>
  </p:cSld>
  <p:clrMap bg1="dk1" tx1="lt1" bg2="dk2" tx2="lt2" accent1="accent1" accent2="accent2" accent3="accent3" accent4="accent4" accent5="accent5" accent6="accent6" hlink="hlink" folHlink="folHlink"/>
  <p:sldLayoutIdLst>
    <p:sldLayoutId id="2147483817" r:id="rId1"/>
    <p:sldLayoutId id="2147483785" r:id="rId2"/>
    <p:sldLayoutId id="2147483833" r:id="rId3"/>
    <p:sldLayoutId id="2147483834" r:id="rId4"/>
    <p:sldLayoutId id="2147483826" r:id="rId5"/>
    <p:sldLayoutId id="2147483931" r:id="rId6"/>
    <p:sldLayoutId id="2147483827" r:id="rId7"/>
    <p:sldLayoutId id="2147483789" r:id="rId8"/>
    <p:sldLayoutId id="2147483818" r:id="rId9"/>
    <p:sldLayoutId id="2147483791" r:id="rId10"/>
    <p:sldLayoutId id="2147483813" r:id="rId11"/>
    <p:sldLayoutId id="2147483814" r:id="rId12"/>
    <p:sldLayoutId id="2147483815" r:id="rId13"/>
    <p:sldLayoutId id="2147483719" r:id="rId14"/>
    <p:sldLayoutId id="2147483938" r:id="rId15"/>
    <p:sldLayoutId id="2147483939" r:id="rId16"/>
    <p:sldLayoutId id="2147483933" r:id="rId17"/>
    <p:sldLayoutId id="2147483824" r:id="rId18"/>
    <p:sldLayoutId id="2147483926" r:id="rId19"/>
    <p:sldLayoutId id="2147483927" r:id="rId20"/>
    <p:sldLayoutId id="2147483929" r:id="rId21"/>
    <p:sldLayoutId id="2147483928" r:id="rId22"/>
    <p:sldLayoutId id="2147483930" r:id="rId23"/>
    <p:sldLayoutId id="2147483924" r:id="rId24"/>
    <p:sldLayoutId id="2147483940" r:id="rId25"/>
    <p:sldLayoutId id="2147483934" r:id="rId26"/>
    <p:sldLayoutId id="2147483936" r:id="rId27"/>
    <p:sldLayoutId id="2147483937" r:id="rId28"/>
    <p:sldLayoutId id="2147483825" r:id="rId29"/>
    <p:sldLayoutId id="2147483935" r:id="rId30"/>
    <p:sldLayoutId id="2147483941"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34.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6.sv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2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499A9-ADAE-F54A-B49E-F294E7BCE9E8}"/>
              </a:ext>
            </a:extLst>
          </p:cNvPr>
          <p:cNvSpPr>
            <a:spLocks noGrp="1"/>
          </p:cNvSpPr>
          <p:nvPr>
            <p:ph type="ctrTitle"/>
          </p:nvPr>
        </p:nvSpPr>
        <p:spPr>
          <a:xfrm>
            <a:off x="432000" y="1002268"/>
            <a:ext cx="5277138" cy="2507695"/>
          </a:xfrm>
        </p:spPr>
        <p:txBody>
          <a:bodyPr/>
          <a:lstStyle/>
          <a:p>
            <a:r>
              <a:rPr lang="en-GB" sz="4400" dirty="0"/>
              <a:t>Visual impairment simulation workshop</a:t>
            </a:r>
          </a:p>
        </p:txBody>
      </p:sp>
      <p:sp>
        <p:nvSpPr>
          <p:cNvPr id="3" name="Subtitle 2">
            <a:extLst>
              <a:ext uri="{FF2B5EF4-FFF2-40B4-BE49-F238E27FC236}">
                <a16:creationId xmlns:a16="http://schemas.microsoft.com/office/drawing/2014/main" id="{2AB96998-8BA0-CF4D-B57F-DEBCAD1141C5}"/>
              </a:ext>
            </a:extLst>
          </p:cNvPr>
          <p:cNvSpPr>
            <a:spLocks noGrp="1"/>
          </p:cNvSpPr>
          <p:nvPr>
            <p:ph type="subTitle" idx="1"/>
          </p:nvPr>
        </p:nvSpPr>
        <p:spPr/>
        <p:txBody>
          <a:bodyPr/>
          <a:lstStyle/>
          <a:p>
            <a:r>
              <a:rPr lang="en-GB" b="1" dirty="0"/>
              <a:t>Airedale NHS Foundation Trust </a:t>
            </a:r>
            <a:br>
              <a:rPr lang="en-GB" b="1" dirty="0"/>
            </a:br>
            <a:r>
              <a:rPr lang="en-GB" b="1" dirty="0"/>
              <a:t>Inservice, 26</a:t>
            </a:r>
            <a:r>
              <a:rPr lang="en-GB" b="1" baseline="30000" dirty="0"/>
              <a:t>th</a:t>
            </a:r>
            <a:r>
              <a:rPr lang="en-GB" b="1" dirty="0"/>
              <a:t> October 2023</a:t>
            </a:r>
          </a:p>
        </p:txBody>
      </p:sp>
      <p:sp>
        <p:nvSpPr>
          <p:cNvPr id="9" name="Text Placeholder 8">
            <a:extLst>
              <a:ext uri="{FF2B5EF4-FFF2-40B4-BE49-F238E27FC236}">
                <a16:creationId xmlns:a16="http://schemas.microsoft.com/office/drawing/2014/main" id="{E4F63B5F-2944-6B41-9332-74DB2CCA6FCA}"/>
              </a:ext>
            </a:extLst>
          </p:cNvPr>
          <p:cNvSpPr>
            <a:spLocks noGrp="1"/>
          </p:cNvSpPr>
          <p:nvPr>
            <p:ph type="body" sz="quarter" idx="13"/>
          </p:nvPr>
        </p:nvSpPr>
        <p:spPr>
          <a:xfrm>
            <a:off x="432000" y="5760000"/>
            <a:ext cx="6259513" cy="592674"/>
          </a:xfrm>
        </p:spPr>
        <p:txBody>
          <a:bodyPr>
            <a:normAutofit fontScale="77500" lnSpcReduction="20000"/>
          </a:bodyPr>
          <a:lstStyle/>
          <a:p>
            <a:pPr>
              <a:lnSpc>
                <a:spcPct val="120000"/>
              </a:lnSpc>
            </a:pPr>
            <a:r>
              <a:rPr lang="en-GB" dirty="0"/>
              <a:t>Presented by:</a:t>
            </a:r>
            <a:br>
              <a:rPr lang="en-GB" dirty="0"/>
            </a:br>
            <a:r>
              <a:rPr lang="en-GB" b="1" dirty="0"/>
              <a:t>Michael Cheung and Leigh Mortimer</a:t>
            </a:r>
          </a:p>
        </p:txBody>
      </p:sp>
    </p:spTree>
    <p:extLst>
      <p:ext uri="{BB962C8B-B14F-4D97-AF65-F5344CB8AC3E}">
        <p14:creationId xmlns:p14="http://schemas.microsoft.com/office/powerpoint/2010/main" val="383023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4">
            <a:extLst>
              <a:ext uri="{FF2B5EF4-FFF2-40B4-BE49-F238E27FC236}">
                <a16:creationId xmlns:a16="http://schemas.microsoft.com/office/drawing/2014/main" id="{38CD63A1-340F-AF47-BC76-77C1B8EFAD07}"/>
              </a:ext>
            </a:extLst>
          </p:cNvPr>
          <p:cNvSpPr>
            <a:spLocks noGrp="1"/>
          </p:cNvSpPr>
          <p:nvPr>
            <p:ph type="title"/>
          </p:nvPr>
        </p:nvSpPr>
        <p:spPr>
          <a:xfrm>
            <a:off x="432000" y="912646"/>
            <a:ext cx="11404154" cy="865186"/>
          </a:xfrm>
        </p:spPr>
        <p:txBody>
          <a:bodyPr/>
          <a:lstStyle/>
          <a:p>
            <a:r>
              <a:rPr lang="en-GB" spc="-40" dirty="0"/>
              <a:t>Age-related macular degeneration (AMD)</a:t>
            </a:r>
          </a:p>
        </p:txBody>
      </p:sp>
      <p:sp>
        <p:nvSpPr>
          <p:cNvPr id="5" name="Content Placeholder 4">
            <a:extLst>
              <a:ext uri="{FF2B5EF4-FFF2-40B4-BE49-F238E27FC236}">
                <a16:creationId xmlns:a16="http://schemas.microsoft.com/office/drawing/2014/main" id="{C594638D-C17F-D749-9360-E2332845D248}"/>
              </a:ext>
            </a:extLst>
          </p:cNvPr>
          <p:cNvSpPr>
            <a:spLocks noGrp="1"/>
          </p:cNvSpPr>
          <p:nvPr>
            <p:ph idx="1"/>
          </p:nvPr>
        </p:nvSpPr>
        <p:spPr>
          <a:xfrm>
            <a:off x="432000" y="2114321"/>
            <a:ext cx="11088000" cy="4113678"/>
          </a:xfrm>
        </p:spPr>
        <p:txBody>
          <a:bodyPr>
            <a:normAutofit/>
          </a:bodyPr>
          <a:lstStyle/>
          <a:p>
            <a:pPr marL="342900" indent="-342900">
              <a:lnSpc>
                <a:spcPct val="110000"/>
              </a:lnSpc>
              <a:spcAft>
                <a:spcPts val="1800"/>
              </a:spcAft>
              <a:buFont typeface="Arial" panose="020B0604020202020204" pitchFamily="34" charset="0"/>
              <a:buChar char="•"/>
            </a:pPr>
            <a:r>
              <a:rPr lang="en-GB" sz="2400" dirty="0"/>
              <a:t>A common condition that affects the middle part of your vision</a:t>
            </a:r>
          </a:p>
          <a:p>
            <a:pPr marL="342900" indent="-342900">
              <a:lnSpc>
                <a:spcPct val="110000"/>
              </a:lnSpc>
              <a:spcAft>
                <a:spcPts val="1800"/>
              </a:spcAft>
              <a:buFont typeface="Arial" panose="020B0604020202020204" pitchFamily="34" charset="0"/>
              <a:buChar char="•"/>
            </a:pPr>
            <a:r>
              <a:rPr lang="en-GB" sz="2400" dirty="0"/>
              <a:t>Usually first affects people in their 50s and 60s</a:t>
            </a:r>
          </a:p>
          <a:p>
            <a:pPr marL="342900" indent="-342900">
              <a:lnSpc>
                <a:spcPct val="110000"/>
              </a:lnSpc>
              <a:spcAft>
                <a:spcPts val="1800"/>
              </a:spcAft>
              <a:buFont typeface="Arial" panose="020B0604020202020204" pitchFamily="34" charset="0"/>
              <a:buChar char="•"/>
            </a:pPr>
            <a:r>
              <a:rPr lang="en-GB" sz="2400" dirty="0"/>
              <a:t>It does not cause total blindness, but can make everyday activities like reading and recognising faces difficult</a:t>
            </a:r>
          </a:p>
          <a:p>
            <a:pPr marL="342900" indent="-342900">
              <a:lnSpc>
                <a:spcPct val="110000"/>
              </a:lnSpc>
              <a:spcAft>
                <a:spcPts val="1800"/>
              </a:spcAft>
              <a:buFont typeface="Arial" panose="020B0604020202020204" pitchFamily="34" charset="0"/>
              <a:buChar char="•"/>
            </a:pPr>
            <a:r>
              <a:rPr lang="en-GB" sz="2400" dirty="0"/>
              <a:t>Without treatment, your vision may get worse. This can happen gradually over several years (”dry AMD”) or quickly over a few weeks or months (“wet AMD”)</a:t>
            </a:r>
          </a:p>
          <a:p>
            <a:pPr marL="342900" indent="-342900">
              <a:lnSpc>
                <a:spcPct val="110000"/>
              </a:lnSpc>
              <a:spcAft>
                <a:spcPts val="1800"/>
              </a:spcAft>
              <a:buFont typeface="Arial" panose="020B0604020202020204" pitchFamily="34" charset="0"/>
              <a:buChar char="•"/>
            </a:pPr>
            <a:r>
              <a:rPr lang="en-GB" sz="2400" dirty="0"/>
              <a:t>The exact causes are unknown. It has been linked to smoking, high blood pressure, being overweight and having a family history of AMD</a:t>
            </a:r>
          </a:p>
        </p:txBody>
      </p:sp>
    </p:spTree>
    <p:extLst>
      <p:ext uri="{BB962C8B-B14F-4D97-AF65-F5344CB8AC3E}">
        <p14:creationId xmlns:p14="http://schemas.microsoft.com/office/powerpoint/2010/main" val="84645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mgae showing what AMD might look like">
            <a:extLst>
              <a:ext uri="{FF2B5EF4-FFF2-40B4-BE49-F238E27FC236}">
                <a16:creationId xmlns:a16="http://schemas.microsoft.com/office/drawing/2014/main" id="{33D6E249-BE06-92D1-5CC4-BC0E98B522A8}"/>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Image showing what AMD might look like </a:t>
            </a:r>
          </a:p>
        </p:txBody>
      </p:sp>
      <p:pic>
        <p:nvPicPr>
          <p:cNvPr id="5" name="Image showing what AMD might look like" descr="NHS website screenshot with a filter on showing how macular degeneration might look like">
            <a:extLst>
              <a:ext uri="{FF2B5EF4-FFF2-40B4-BE49-F238E27FC236}">
                <a16:creationId xmlns:a16="http://schemas.microsoft.com/office/drawing/2014/main" id="{10D237CD-566D-A912-88B7-F599E46B8D9C}"/>
              </a:ext>
            </a:extLst>
          </p:cNvPr>
          <p:cNvPicPr>
            <a:picLocks noGrp="1" noChangeAspect="1"/>
          </p:cNvPicPr>
          <p:nvPr>
            <p:ph type="pic" sz="quarter" idx="10"/>
          </p:nvPr>
        </p:nvPicPr>
        <p:blipFill>
          <a:blip r:embed="rId3"/>
          <a:srcRect t="8433" b="8433"/>
          <a:stretch>
            <a:fillRect/>
          </a:stretch>
        </p:blipFill>
        <p:spPr>
          <a:xfrm>
            <a:off x="0" y="0"/>
            <a:ext cx="12192000" cy="6858000"/>
          </a:xfrm>
        </p:spPr>
      </p:pic>
    </p:spTree>
    <p:extLst>
      <p:ext uri="{BB962C8B-B14F-4D97-AF65-F5344CB8AC3E}">
        <p14:creationId xmlns:p14="http://schemas.microsoft.com/office/powerpoint/2010/main" val="74803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4">
            <a:extLst>
              <a:ext uri="{FF2B5EF4-FFF2-40B4-BE49-F238E27FC236}">
                <a16:creationId xmlns:a16="http://schemas.microsoft.com/office/drawing/2014/main" id="{38CD63A1-340F-AF47-BC76-77C1B8EFAD07}"/>
              </a:ext>
            </a:extLst>
          </p:cNvPr>
          <p:cNvSpPr>
            <a:spLocks noGrp="1"/>
          </p:cNvSpPr>
          <p:nvPr>
            <p:ph type="title"/>
          </p:nvPr>
        </p:nvSpPr>
        <p:spPr>
          <a:xfrm>
            <a:off x="432000" y="912646"/>
            <a:ext cx="11404154" cy="865186"/>
          </a:xfrm>
        </p:spPr>
        <p:txBody>
          <a:bodyPr/>
          <a:lstStyle/>
          <a:p>
            <a:r>
              <a:rPr lang="en-GB" spc="-40" dirty="0"/>
              <a:t>Cataracts</a:t>
            </a:r>
          </a:p>
        </p:txBody>
      </p:sp>
      <p:sp>
        <p:nvSpPr>
          <p:cNvPr id="5" name="Content Placeholder 4">
            <a:extLst>
              <a:ext uri="{FF2B5EF4-FFF2-40B4-BE49-F238E27FC236}">
                <a16:creationId xmlns:a16="http://schemas.microsoft.com/office/drawing/2014/main" id="{C594638D-C17F-D749-9360-E2332845D248}"/>
              </a:ext>
            </a:extLst>
          </p:cNvPr>
          <p:cNvSpPr>
            <a:spLocks noGrp="1"/>
          </p:cNvSpPr>
          <p:nvPr>
            <p:ph idx="1"/>
          </p:nvPr>
        </p:nvSpPr>
        <p:spPr>
          <a:xfrm>
            <a:off x="432000" y="2114321"/>
            <a:ext cx="11088000" cy="4113678"/>
          </a:xfrm>
        </p:spPr>
        <p:txBody>
          <a:bodyPr>
            <a:normAutofit fontScale="85000" lnSpcReduction="20000"/>
          </a:bodyPr>
          <a:lstStyle/>
          <a:p>
            <a:pPr marL="342900" indent="-342900">
              <a:lnSpc>
                <a:spcPct val="130000"/>
              </a:lnSpc>
              <a:spcAft>
                <a:spcPts val="1800"/>
              </a:spcAft>
              <a:buFont typeface="Arial" panose="020B0604020202020204" pitchFamily="34" charset="0"/>
              <a:buChar char="•"/>
            </a:pPr>
            <a:r>
              <a:rPr lang="en-GB" sz="2400" dirty="0"/>
              <a:t>Cataracts are when the lens develops cloudy patches</a:t>
            </a:r>
          </a:p>
          <a:p>
            <a:pPr marL="342900" indent="-342900">
              <a:lnSpc>
                <a:spcPct val="130000"/>
              </a:lnSpc>
              <a:spcAft>
                <a:spcPts val="1800"/>
              </a:spcAft>
              <a:buFont typeface="Arial" panose="020B0604020202020204" pitchFamily="34" charset="0"/>
              <a:buChar char="•"/>
            </a:pPr>
            <a:r>
              <a:rPr lang="en-GB" sz="2400" dirty="0"/>
              <a:t>Over time these patches usually become bigger causing blurry, misty vision and eventually blindness</a:t>
            </a:r>
          </a:p>
          <a:p>
            <a:pPr marL="342900" indent="-342900">
              <a:lnSpc>
                <a:spcPct val="130000"/>
              </a:lnSpc>
              <a:spcAft>
                <a:spcPts val="1800"/>
              </a:spcAft>
              <a:buFont typeface="Arial" panose="020B0604020202020204" pitchFamily="34" charset="0"/>
              <a:buChar char="•"/>
            </a:pPr>
            <a:r>
              <a:rPr lang="en-GB" sz="2400" dirty="0"/>
              <a:t>When we’re young, our lenses are like clear glass that we can see through. As we get old, they become frosted, like bathroom glass, and begin to limit our vision</a:t>
            </a:r>
          </a:p>
          <a:p>
            <a:pPr marL="342900" indent="-342900">
              <a:lnSpc>
                <a:spcPct val="130000"/>
              </a:lnSpc>
              <a:spcAft>
                <a:spcPts val="1800"/>
              </a:spcAft>
              <a:buFont typeface="Arial" panose="020B0604020202020204" pitchFamily="34" charset="0"/>
              <a:buChar char="•"/>
            </a:pPr>
            <a:r>
              <a:rPr lang="en-GB" sz="2400" dirty="0"/>
              <a:t>Cataracts usually appear in both eyes. They may not necessarily develop at the same time or be the same in each eye.</a:t>
            </a:r>
          </a:p>
          <a:p>
            <a:pPr marL="342900" indent="-342900">
              <a:lnSpc>
                <a:spcPct val="130000"/>
              </a:lnSpc>
              <a:spcAft>
                <a:spcPts val="1800"/>
              </a:spcAft>
              <a:buFont typeface="Arial" panose="020B0604020202020204" pitchFamily="34" charset="0"/>
              <a:buChar char="•"/>
            </a:pPr>
            <a:r>
              <a:rPr lang="en-GB" sz="2400" dirty="0"/>
              <a:t>They are more common in older adults and can affect your ability to carry out daily tasks such as driving</a:t>
            </a:r>
          </a:p>
        </p:txBody>
      </p:sp>
    </p:spTree>
    <p:extLst>
      <p:ext uri="{BB962C8B-B14F-4D97-AF65-F5344CB8AC3E}">
        <p14:creationId xmlns:p14="http://schemas.microsoft.com/office/powerpoint/2010/main" val="51061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mage showing what cataracts might look like">
            <a:extLst>
              <a:ext uri="{FF2B5EF4-FFF2-40B4-BE49-F238E27FC236}">
                <a16:creationId xmlns:a16="http://schemas.microsoft.com/office/drawing/2014/main" id="{DDC1E477-3755-1FC7-C4E0-6E0D312AADD9}"/>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Image showing what cataracts might look like</a:t>
            </a:r>
          </a:p>
        </p:txBody>
      </p:sp>
      <p:pic>
        <p:nvPicPr>
          <p:cNvPr id="6" name="Image showing what cataracts might look like" descr="NHS website screenshot with a filter on showing how cataracts might look like">
            <a:extLst>
              <a:ext uri="{FF2B5EF4-FFF2-40B4-BE49-F238E27FC236}">
                <a16:creationId xmlns:a16="http://schemas.microsoft.com/office/drawing/2014/main" id="{1BB8198C-0ADD-A6E2-CE00-94F386EFA244}"/>
              </a:ext>
            </a:extLst>
          </p:cNvPr>
          <p:cNvPicPr>
            <a:picLocks noGrp="1" noChangeAspect="1"/>
          </p:cNvPicPr>
          <p:nvPr>
            <p:ph type="pic" sz="quarter" idx="10"/>
          </p:nvPr>
        </p:nvPicPr>
        <p:blipFill>
          <a:blip r:embed="rId3"/>
          <a:srcRect t="7785" b="7785"/>
          <a:stretch>
            <a:fillRect/>
          </a:stretch>
        </p:blipFill>
        <p:spPr/>
      </p:pic>
    </p:spTree>
    <p:extLst>
      <p:ext uri="{BB962C8B-B14F-4D97-AF65-F5344CB8AC3E}">
        <p14:creationId xmlns:p14="http://schemas.microsoft.com/office/powerpoint/2010/main" val="15183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4">
            <a:extLst>
              <a:ext uri="{FF2B5EF4-FFF2-40B4-BE49-F238E27FC236}">
                <a16:creationId xmlns:a16="http://schemas.microsoft.com/office/drawing/2014/main" id="{38CD63A1-340F-AF47-BC76-77C1B8EFAD07}"/>
              </a:ext>
            </a:extLst>
          </p:cNvPr>
          <p:cNvSpPr>
            <a:spLocks noGrp="1"/>
          </p:cNvSpPr>
          <p:nvPr>
            <p:ph type="title"/>
          </p:nvPr>
        </p:nvSpPr>
        <p:spPr>
          <a:xfrm>
            <a:off x="432000" y="912646"/>
            <a:ext cx="11404154" cy="865186"/>
          </a:xfrm>
        </p:spPr>
        <p:txBody>
          <a:bodyPr/>
          <a:lstStyle/>
          <a:p>
            <a:r>
              <a:rPr lang="en-GB" spc="-40" dirty="0"/>
              <a:t>Diabetic retinopathy</a:t>
            </a:r>
          </a:p>
        </p:txBody>
      </p:sp>
      <p:sp>
        <p:nvSpPr>
          <p:cNvPr id="5" name="Content Placeholder 4">
            <a:extLst>
              <a:ext uri="{FF2B5EF4-FFF2-40B4-BE49-F238E27FC236}">
                <a16:creationId xmlns:a16="http://schemas.microsoft.com/office/drawing/2014/main" id="{C594638D-C17F-D749-9360-E2332845D248}"/>
              </a:ext>
            </a:extLst>
          </p:cNvPr>
          <p:cNvSpPr>
            <a:spLocks noGrp="1"/>
          </p:cNvSpPr>
          <p:nvPr>
            <p:ph idx="1"/>
          </p:nvPr>
        </p:nvSpPr>
        <p:spPr>
          <a:xfrm>
            <a:off x="432000" y="2114321"/>
            <a:ext cx="11088000" cy="4113678"/>
          </a:xfrm>
        </p:spPr>
        <p:txBody>
          <a:bodyPr>
            <a:normAutofit/>
          </a:bodyPr>
          <a:lstStyle/>
          <a:p>
            <a:pPr marL="342900" indent="-342900">
              <a:lnSpc>
                <a:spcPct val="110000"/>
              </a:lnSpc>
              <a:spcAft>
                <a:spcPts val="1800"/>
              </a:spcAft>
              <a:buFont typeface="Arial" panose="020B0604020202020204" pitchFamily="34" charset="0"/>
              <a:buChar char="•"/>
            </a:pPr>
            <a:r>
              <a:rPr lang="en-GB" sz="2400" dirty="0"/>
              <a:t>A complication of diabetes, caused by high blood sugar levels damaging the back of the eye (retina)</a:t>
            </a:r>
          </a:p>
          <a:p>
            <a:pPr marL="342900" indent="-342900">
              <a:lnSpc>
                <a:spcPct val="110000"/>
              </a:lnSpc>
              <a:spcAft>
                <a:spcPts val="1800"/>
              </a:spcAft>
              <a:buFont typeface="Arial" panose="020B0604020202020204" pitchFamily="34" charset="0"/>
              <a:buChar char="•"/>
            </a:pPr>
            <a:r>
              <a:rPr lang="en-GB" sz="2400" dirty="0"/>
              <a:t>It can cause blindness if left undiagnosed and untreated. However, it usually takes several years for it to reach a stage where it could threaten your sight</a:t>
            </a:r>
          </a:p>
          <a:p>
            <a:pPr marL="342900" indent="-342900">
              <a:lnSpc>
                <a:spcPct val="110000"/>
              </a:lnSpc>
              <a:spcAft>
                <a:spcPts val="1800"/>
              </a:spcAft>
              <a:buFont typeface="Arial" panose="020B0604020202020204" pitchFamily="34" charset="0"/>
              <a:buChar char="•"/>
            </a:pPr>
            <a:r>
              <a:rPr lang="en-GB" sz="2400" dirty="0"/>
              <a:t>Anyone with type 1 or type 2 diabetes is potentially at risk</a:t>
            </a:r>
          </a:p>
          <a:p>
            <a:pPr marL="342900" indent="-342900">
              <a:lnSpc>
                <a:spcPct val="110000"/>
              </a:lnSpc>
              <a:spcAft>
                <a:spcPts val="1800"/>
              </a:spcAft>
              <a:buFont typeface="Arial" panose="020B0604020202020204" pitchFamily="34" charset="0"/>
              <a:buChar char="•"/>
            </a:pPr>
            <a:r>
              <a:rPr lang="en-GB" sz="2400" dirty="0"/>
              <a:t>Symptoms may include gradually worsening vision, sudden vision loss, shapes floating in your field of vision, blurred or patchy vision, eye pain or redness, difficulty seeing in the dark</a:t>
            </a:r>
          </a:p>
        </p:txBody>
      </p:sp>
    </p:spTree>
    <p:extLst>
      <p:ext uri="{BB962C8B-B14F-4D97-AF65-F5344CB8AC3E}">
        <p14:creationId xmlns:p14="http://schemas.microsoft.com/office/powerpoint/2010/main" val="4284950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mage showing what diabetic retinopathy might look like">
            <a:extLst>
              <a:ext uri="{FF2B5EF4-FFF2-40B4-BE49-F238E27FC236}">
                <a16:creationId xmlns:a16="http://schemas.microsoft.com/office/drawing/2014/main" id="{A2E3A645-346C-187B-F74B-401FA9527A8B}"/>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Image showing what diabetic retinopathy might look like</a:t>
            </a:r>
          </a:p>
        </p:txBody>
      </p:sp>
      <p:pic>
        <p:nvPicPr>
          <p:cNvPr id="5" name="Image showing what diabetic retinopathy might look like" descr="NHS website screenshot with a filter on showing how diabetic retinopathy might look like">
            <a:extLst>
              <a:ext uri="{FF2B5EF4-FFF2-40B4-BE49-F238E27FC236}">
                <a16:creationId xmlns:a16="http://schemas.microsoft.com/office/drawing/2014/main" id="{4D157090-C5E1-75C3-529E-0305D7BE91DF}"/>
              </a:ext>
            </a:extLst>
          </p:cNvPr>
          <p:cNvPicPr>
            <a:picLocks noGrp="1" noChangeAspect="1"/>
          </p:cNvPicPr>
          <p:nvPr>
            <p:ph type="pic" sz="quarter" idx="10"/>
          </p:nvPr>
        </p:nvPicPr>
        <p:blipFill>
          <a:blip r:embed="rId3"/>
          <a:srcRect t="6716" b="6716"/>
          <a:stretch>
            <a:fillRect/>
          </a:stretch>
        </p:blipFill>
        <p:spPr/>
      </p:pic>
    </p:spTree>
    <p:extLst>
      <p:ext uri="{BB962C8B-B14F-4D97-AF65-F5344CB8AC3E}">
        <p14:creationId xmlns:p14="http://schemas.microsoft.com/office/powerpoint/2010/main" val="3286280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4">
            <a:extLst>
              <a:ext uri="{FF2B5EF4-FFF2-40B4-BE49-F238E27FC236}">
                <a16:creationId xmlns:a16="http://schemas.microsoft.com/office/drawing/2014/main" id="{38CD63A1-340F-AF47-BC76-77C1B8EFAD07}"/>
              </a:ext>
            </a:extLst>
          </p:cNvPr>
          <p:cNvSpPr>
            <a:spLocks noGrp="1"/>
          </p:cNvSpPr>
          <p:nvPr>
            <p:ph type="title"/>
          </p:nvPr>
        </p:nvSpPr>
        <p:spPr>
          <a:xfrm>
            <a:off x="432000" y="912646"/>
            <a:ext cx="11404154" cy="865186"/>
          </a:xfrm>
        </p:spPr>
        <p:txBody>
          <a:bodyPr/>
          <a:lstStyle/>
          <a:p>
            <a:r>
              <a:rPr lang="en-GB" spc="-40" dirty="0"/>
              <a:t>Glaucoma</a:t>
            </a:r>
          </a:p>
        </p:txBody>
      </p:sp>
      <p:sp>
        <p:nvSpPr>
          <p:cNvPr id="5" name="Content Placeholder 4">
            <a:extLst>
              <a:ext uri="{FF2B5EF4-FFF2-40B4-BE49-F238E27FC236}">
                <a16:creationId xmlns:a16="http://schemas.microsoft.com/office/drawing/2014/main" id="{C594638D-C17F-D749-9360-E2332845D248}"/>
              </a:ext>
            </a:extLst>
          </p:cNvPr>
          <p:cNvSpPr>
            <a:spLocks noGrp="1"/>
          </p:cNvSpPr>
          <p:nvPr>
            <p:ph idx="1"/>
          </p:nvPr>
        </p:nvSpPr>
        <p:spPr>
          <a:xfrm>
            <a:off x="432000" y="2114321"/>
            <a:ext cx="11088000" cy="4113678"/>
          </a:xfrm>
        </p:spPr>
        <p:txBody>
          <a:bodyPr>
            <a:normAutofit fontScale="92500"/>
          </a:bodyPr>
          <a:lstStyle/>
          <a:p>
            <a:pPr marL="342900" indent="-342900">
              <a:lnSpc>
                <a:spcPct val="110000"/>
              </a:lnSpc>
              <a:spcAft>
                <a:spcPts val="1800"/>
              </a:spcAft>
              <a:buFont typeface="Arial" panose="020B0604020202020204" pitchFamily="34" charset="0"/>
              <a:buChar char="•"/>
            </a:pPr>
            <a:r>
              <a:rPr lang="en-GB" sz="2400" dirty="0"/>
              <a:t>A common condition where the optic nerve, which connects the eye to the brain, becomes damaged</a:t>
            </a:r>
          </a:p>
          <a:p>
            <a:pPr marL="342900" indent="-342900">
              <a:lnSpc>
                <a:spcPct val="110000"/>
              </a:lnSpc>
              <a:spcAft>
                <a:spcPts val="1800"/>
              </a:spcAft>
              <a:buFont typeface="Arial" panose="020B0604020202020204" pitchFamily="34" charset="0"/>
              <a:buChar char="•"/>
            </a:pPr>
            <a:r>
              <a:rPr lang="en-GB" sz="2400" dirty="0"/>
              <a:t>Usually caused by fluid building up in the front part of the eye, which increases pressure inside the eye</a:t>
            </a:r>
          </a:p>
          <a:p>
            <a:pPr marL="342900" indent="-342900">
              <a:lnSpc>
                <a:spcPct val="110000"/>
              </a:lnSpc>
              <a:spcAft>
                <a:spcPts val="1800"/>
              </a:spcAft>
              <a:buFont typeface="Arial" panose="020B0604020202020204" pitchFamily="34" charset="0"/>
              <a:buChar char="•"/>
            </a:pPr>
            <a:r>
              <a:rPr lang="en-GB" sz="2400" dirty="0"/>
              <a:t>It can lead to loss of vision if not diagnosed and treated early </a:t>
            </a:r>
          </a:p>
          <a:p>
            <a:pPr marL="342900" indent="-342900">
              <a:lnSpc>
                <a:spcPct val="110000"/>
              </a:lnSpc>
              <a:spcAft>
                <a:spcPts val="1800"/>
              </a:spcAft>
              <a:buFont typeface="Arial" panose="020B0604020202020204" pitchFamily="34" charset="0"/>
              <a:buChar char="•"/>
            </a:pPr>
            <a:r>
              <a:rPr lang="en-GB" sz="2400" dirty="0"/>
              <a:t>It can affect people of all ages, but is most common in adults in their 70s and 80s</a:t>
            </a:r>
          </a:p>
          <a:p>
            <a:pPr marL="342900" indent="-342900">
              <a:lnSpc>
                <a:spcPct val="110000"/>
              </a:lnSpc>
              <a:spcAft>
                <a:spcPts val="1800"/>
              </a:spcAft>
              <a:buFont typeface="Arial" panose="020B0604020202020204" pitchFamily="34" charset="0"/>
              <a:buChar char="•"/>
            </a:pPr>
            <a:r>
              <a:rPr lang="en-GB" sz="2400" dirty="0"/>
              <a:t>Tends to develop slowly over many years and affects the edges of your vision (peripheral vision) first</a:t>
            </a:r>
          </a:p>
        </p:txBody>
      </p:sp>
    </p:spTree>
    <p:extLst>
      <p:ext uri="{BB962C8B-B14F-4D97-AF65-F5344CB8AC3E}">
        <p14:creationId xmlns:p14="http://schemas.microsoft.com/office/powerpoint/2010/main" val="356516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Image showing what glaucoma might look like">
            <a:extLst>
              <a:ext uri="{FF2B5EF4-FFF2-40B4-BE49-F238E27FC236}">
                <a16:creationId xmlns:a16="http://schemas.microsoft.com/office/drawing/2014/main" id="{89DC3262-CCCC-1E5E-5AF2-B29825658133}"/>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Image showing what glaucoma might look like</a:t>
            </a:r>
          </a:p>
        </p:txBody>
      </p:sp>
      <p:pic>
        <p:nvPicPr>
          <p:cNvPr id="6" name="Image showing what glaucoma might look like" descr="NHS website screenshot with a filter on showing how glaucoma might look like">
            <a:extLst>
              <a:ext uri="{FF2B5EF4-FFF2-40B4-BE49-F238E27FC236}">
                <a16:creationId xmlns:a16="http://schemas.microsoft.com/office/drawing/2014/main" id="{60641CA2-A1B7-E9E6-149F-EA5652BA2FCB}"/>
              </a:ext>
            </a:extLst>
          </p:cNvPr>
          <p:cNvPicPr>
            <a:picLocks noGrp="1" noChangeAspect="1"/>
          </p:cNvPicPr>
          <p:nvPr>
            <p:ph type="pic" sz="quarter" idx="10"/>
          </p:nvPr>
        </p:nvPicPr>
        <p:blipFill>
          <a:blip r:embed="rId3"/>
          <a:srcRect l="932" r="932"/>
          <a:stretch>
            <a:fillRect/>
          </a:stretch>
        </p:blipFill>
        <p:spPr/>
      </p:pic>
    </p:spTree>
    <p:extLst>
      <p:ext uri="{BB962C8B-B14F-4D97-AF65-F5344CB8AC3E}">
        <p14:creationId xmlns:p14="http://schemas.microsoft.com/office/powerpoint/2010/main" val="66569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D6C88B7-CE11-184A-B64F-FAA8B43FD1A5}"/>
              </a:ext>
            </a:extLst>
          </p:cNvPr>
          <p:cNvSpPr>
            <a:spLocks noGrp="1"/>
          </p:cNvSpPr>
          <p:nvPr>
            <p:ph type="title" idx="4294967295"/>
          </p:nvPr>
        </p:nvSpPr>
        <p:spPr>
          <a:xfrm>
            <a:off x="1085850" y="1204913"/>
            <a:ext cx="8799513" cy="346551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4000" b="0" i="0" u="none" strike="noStrike" kern="1200" cap="none" spc="0" normalizeH="0" baseline="0" noProof="0" dirty="0">
                <a:ln>
                  <a:noFill/>
                </a:ln>
                <a:solidFill>
                  <a:schemeClr val="tx1"/>
                </a:solidFill>
                <a:effectLst/>
                <a:uLnTx/>
                <a:uFillTx/>
                <a:latin typeface="+mn-lt"/>
                <a:ea typeface="+mn-ea"/>
                <a:cs typeface="+mn-cs"/>
              </a:rPr>
              <a:t>“About two thirds of people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4000" b="0" i="0" u="none" strike="noStrike" kern="1200" cap="none" spc="0" normalizeH="0" baseline="0" noProof="0" dirty="0">
                <a:ln>
                  <a:noFill/>
                </a:ln>
                <a:solidFill>
                  <a:schemeClr val="tx1"/>
                </a:solidFill>
                <a:effectLst/>
                <a:uLnTx/>
                <a:uFillTx/>
                <a:latin typeface="+mn-lt"/>
                <a:ea typeface="+mn-ea"/>
                <a:cs typeface="+mn-cs"/>
              </a:rPr>
              <a:t>have vision problems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4000" b="0" i="0" u="none" strike="noStrike" kern="1200" cap="none" spc="0" normalizeH="0" baseline="0" noProof="0" dirty="0">
                <a:ln>
                  <a:noFill/>
                </a:ln>
                <a:solidFill>
                  <a:schemeClr val="tx1"/>
                </a:solidFill>
                <a:effectLst/>
                <a:uLnTx/>
                <a:uFillTx/>
                <a:latin typeface="+mn-lt"/>
                <a:ea typeface="+mn-ea"/>
                <a:cs typeface="+mn-cs"/>
              </a:rPr>
              <a:t>after a stroke.”</a:t>
            </a:r>
          </a:p>
        </p:txBody>
      </p:sp>
      <p:sp>
        <p:nvSpPr>
          <p:cNvPr id="5" name="Text Placeholder 4">
            <a:extLst>
              <a:ext uri="{FF2B5EF4-FFF2-40B4-BE49-F238E27FC236}">
                <a16:creationId xmlns:a16="http://schemas.microsoft.com/office/drawing/2014/main" id="{15D7E3BF-D70C-A747-8CF4-7259DB1EAC64}"/>
              </a:ext>
            </a:extLst>
          </p:cNvPr>
          <p:cNvSpPr>
            <a:spLocks/>
          </p:cNvSpPr>
          <p:nvPr/>
        </p:nvSpPr>
        <p:spPr>
          <a:xfrm>
            <a:off x="3540125" y="3773488"/>
            <a:ext cx="3890963" cy="89693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144000" marR="0" lvl="0" indent="-1440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200" b="1" i="0" u="none" strike="noStrike" kern="1200" cap="none" spc="0" normalizeH="0" baseline="0" noProof="0" dirty="0">
                <a:ln>
                  <a:noFill/>
                </a:ln>
                <a:solidFill>
                  <a:schemeClr val="accent6"/>
                </a:solidFill>
                <a:effectLst/>
                <a:uLnTx/>
                <a:uFillTx/>
                <a:latin typeface="+mn-lt"/>
                <a:ea typeface="+mn-ea"/>
                <a:cs typeface="+mn-cs"/>
              </a:rPr>
              <a:t>Stroke Association</a:t>
            </a:r>
          </a:p>
        </p:txBody>
      </p:sp>
      <p:pic>
        <p:nvPicPr>
          <p:cNvPr id="3" name="Graphic 2" descr="Stroke Association logo">
            <a:extLst>
              <a:ext uri="{FF2B5EF4-FFF2-40B4-BE49-F238E27FC236}">
                <a16:creationId xmlns:a16="http://schemas.microsoft.com/office/drawing/2014/main" id="{7BB39274-BD7D-DA6F-1361-A1FF73EF7E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91687" y="4222384"/>
            <a:ext cx="2387600" cy="1536700"/>
          </a:xfrm>
          <a:prstGeom prst="rect">
            <a:avLst/>
          </a:prstGeom>
        </p:spPr>
      </p:pic>
    </p:spTree>
    <p:extLst>
      <p:ext uri="{BB962C8B-B14F-4D97-AF65-F5344CB8AC3E}">
        <p14:creationId xmlns:p14="http://schemas.microsoft.com/office/powerpoint/2010/main" val="428543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4">
            <a:extLst>
              <a:ext uri="{FF2B5EF4-FFF2-40B4-BE49-F238E27FC236}">
                <a16:creationId xmlns:a16="http://schemas.microsoft.com/office/drawing/2014/main" id="{38CD63A1-340F-AF47-BC76-77C1B8EFAD07}"/>
              </a:ext>
            </a:extLst>
          </p:cNvPr>
          <p:cNvSpPr>
            <a:spLocks noGrp="1"/>
          </p:cNvSpPr>
          <p:nvPr>
            <p:ph type="title"/>
          </p:nvPr>
        </p:nvSpPr>
        <p:spPr>
          <a:xfrm>
            <a:off x="432000" y="912646"/>
            <a:ext cx="11404154" cy="865186"/>
          </a:xfrm>
        </p:spPr>
        <p:txBody>
          <a:bodyPr/>
          <a:lstStyle/>
          <a:p>
            <a:r>
              <a:rPr lang="en-GB" spc="-40" dirty="0"/>
              <a:t>Vision problems after stroke</a:t>
            </a:r>
          </a:p>
        </p:txBody>
      </p:sp>
      <p:sp>
        <p:nvSpPr>
          <p:cNvPr id="5" name="Content Placeholder 4">
            <a:extLst>
              <a:ext uri="{FF2B5EF4-FFF2-40B4-BE49-F238E27FC236}">
                <a16:creationId xmlns:a16="http://schemas.microsoft.com/office/drawing/2014/main" id="{C594638D-C17F-D749-9360-E2332845D248}"/>
              </a:ext>
            </a:extLst>
          </p:cNvPr>
          <p:cNvSpPr>
            <a:spLocks noGrp="1"/>
          </p:cNvSpPr>
          <p:nvPr>
            <p:ph idx="1"/>
          </p:nvPr>
        </p:nvSpPr>
        <p:spPr>
          <a:xfrm>
            <a:off x="432000" y="2114321"/>
            <a:ext cx="11088000" cy="4113678"/>
          </a:xfrm>
        </p:spPr>
        <p:txBody>
          <a:bodyPr>
            <a:normAutofit/>
          </a:bodyPr>
          <a:lstStyle/>
          <a:p>
            <a:pPr marL="342900" indent="-342900">
              <a:lnSpc>
                <a:spcPct val="110000"/>
              </a:lnSpc>
              <a:spcAft>
                <a:spcPts val="1800"/>
              </a:spcAft>
              <a:buFont typeface="Arial" panose="020B0604020202020204" pitchFamily="34" charset="0"/>
              <a:buChar char="•"/>
            </a:pPr>
            <a:r>
              <a:rPr lang="en-GB" sz="2400" dirty="0"/>
              <a:t>Visual field loss - hemianopia</a:t>
            </a:r>
          </a:p>
          <a:p>
            <a:pPr marL="342900" indent="-342900">
              <a:lnSpc>
                <a:spcPct val="110000"/>
              </a:lnSpc>
              <a:spcAft>
                <a:spcPts val="1800"/>
              </a:spcAft>
              <a:buFont typeface="Arial" panose="020B0604020202020204" pitchFamily="34" charset="0"/>
              <a:buChar char="•"/>
            </a:pPr>
            <a:r>
              <a:rPr lang="en-GB" sz="2400" dirty="0"/>
              <a:t>Eye movement problems</a:t>
            </a:r>
          </a:p>
          <a:p>
            <a:pPr marL="342900" indent="-342900">
              <a:lnSpc>
                <a:spcPct val="110000"/>
              </a:lnSpc>
              <a:spcAft>
                <a:spcPts val="1800"/>
              </a:spcAft>
              <a:buFont typeface="Arial" panose="020B0604020202020204" pitchFamily="34" charset="0"/>
              <a:buChar char="•"/>
            </a:pPr>
            <a:r>
              <a:rPr lang="en-GB" sz="2400" dirty="0"/>
              <a:t>Visual processing problems</a:t>
            </a:r>
          </a:p>
          <a:p>
            <a:pPr marL="342900" indent="-342900">
              <a:lnSpc>
                <a:spcPct val="110000"/>
              </a:lnSpc>
              <a:spcAft>
                <a:spcPts val="1800"/>
              </a:spcAft>
              <a:buFont typeface="Arial" panose="020B0604020202020204" pitchFamily="34" charset="0"/>
              <a:buChar char="•"/>
            </a:pPr>
            <a:r>
              <a:rPr lang="en-GB" sz="2400" dirty="0"/>
              <a:t>Dry eye</a:t>
            </a:r>
          </a:p>
          <a:p>
            <a:pPr marL="342900" indent="-342900">
              <a:lnSpc>
                <a:spcPct val="110000"/>
              </a:lnSpc>
              <a:spcAft>
                <a:spcPts val="1800"/>
              </a:spcAft>
              <a:buFont typeface="Arial" panose="020B0604020202020204" pitchFamily="34" charset="0"/>
              <a:buChar char="•"/>
            </a:pPr>
            <a:r>
              <a:rPr lang="en-GB" sz="2400" dirty="0"/>
              <a:t>Light sensitivity</a:t>
            </a:r>
          </a:p>
          <a:p>
            <a:pPr marL="342900" indent="-342900">
              <a:lnSpc>
                <a:spcPct val="110000"/>
              </a:lnSpc>
              <a:spcAft>
                <a:spcPts val="1800"/>
              </a:spcAft>
              <a:buFont typeface="Arial" panose="020B0604020202020204" pitchFamily="34" charset="0"/>
              <a:buChar char="•"/>
            </a:pPr>
            <a:r>
              <a:rPr lang="en-GB" sz="2400" dirty="0"/>
              <a:t>Visual hallucinations</a:t>
            </a:r>
          </a:p>
        </p:txBody>
      </p:sp>
    </p:spTree>
    <p:extLst>
      <p:ext uri="{BB962C8B-B14F-4D97-AF65-F5344CB8AC3E}">
        <p14:creationId xmlns:p14="http://schemas.microsoft.com/office/powerpoint/2010/main" val="14962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97B3E4-0260-224E-B0D8-BA4EF1BDDE4B}"/>
              </a:ext>
            </a:extLst>
          </p:cNvPr>
          <p:cNvSpPr>
            <a:spLocks noGrp="1"/>
          </p:cNvSpPr>
          <p:nvPr>
            <p:ph type="title"/>
          </p:nvPr>
        </p:nvSpPr>
        <p:spPr>
          <a:xfrm>
            <a:off x="432000" y="915074"/>
            <a:ext cx="11404154" cy="865186"/>
          </a:xfrm>
        </p:spPr>
        <p:txBody>
          <a:bodyPr/>
          <a:lstStyle/>
          <a:p>
            <a:r>
              <a:rPr lang="en-GB" dirty="0"/>
              <a:t>Introduction</a:t>
            </a:r>
          </a:p>
        </p:txBody>
      </p:sp>
      <p:sp>
        <p:nvSpPr>
          <p:cNvPr id="8" name="Content Placeholder 7">
            <a:extLst>
              <a:ext uri="{FF2B5EF4-FFF2-40B4-BE49-F238E27FC236}">
                <a16:creationId xmlns:a16="http://schemas.microsoft.com/office/drawing/2014/main" id="{74DF63CE-A6DC-A849-971B-4C9CBEE215A3}"/>
              </a:ext>
            </a:extLst>
          </p:cNvPr>
          <p:cNvSpPr>
            <a:spLocks noGrp="1"/>
          </p:cNvSpPr>
          <p:nvPr>
            <p:ph idx="1"/>
          </p:nvPr>
        </p:nvSpPr>
        <p:spPr>
          <a:xfrm>
            <a:off x="432000" y="2133490"/>
            <a:ext cx="11012644" cy="2341154"/>
          </a:xfrm>
        </p:spPr>
        <p:txBody>
          <a:bodyPr/>
          <a:lstStyle/>
          <a:p>
            <a:r>
              <a:rPr lang="en-GB" dirty="0"/>
              <a:t>We are Michael and Leigh</a:t>
            </a:r>
          </a:p>
          <a:p>
            <a:endParaRPr lang="en-GB" dirty="0"/>
          </a:p>
          <a:p>
            <a:r>
              <a:rPr lang="en-GB" dirty="0"/>
              <a:t>We work on the NHS.UK website</a:t>
            </a:r>
          </a:p>
          <a:p>
            <a:endParaRPr lang="en-GB" dirty="0"/>
          </a:p>
          <a:p>
            <a:r>
              <a:rPr lang="en-GB" dirty="0"/>
              <a:t>We work at making it accessible</a:t>
            </a:r>
          </a:p>
        </p:txBody>
      </p:sp>
      <p:pic>
        <p:nvPicPr>
          <p:cNvPr id="12" name="Picture 11" descr="NHS England logo">
            <a:extLst>
              <a:ext uri="{FF2B5EF4-FFF2-40B4-BE49-F238E27FC236}">
                <a16:creationId xmlns:a16="http://schemas.microsoft.com/office/drawing/2014/main" id="{BC984264-27EC-A4D4-7C94-97DF0BB2E40A}"/>
              </a:ext>
            </a:extLst>
          </p:cNvPr>
          <p:cNvPicPr>
            <a:picLocks noChangeAspect="1"/>
          </p:cNvPicPr>
          <p:nvPr/>
        </p:nvPicPr>
        <p:blipFill>
          <a:blip r:embed="rId3"/>
          <a:stretch>
            <a:fillRect/>
          </a:stretch>
        </p:blipFill>
        <p:spPr>
          <a:xfrm>
            <a:off x="5337126" y="742574"/>
            <a:ext cx="1112683" cy="901766"/>
          </a:xfrm>
          <a:prstGeom prst="rect">
            <a:avLst/>
          </a:prstGeom>
        </p:spPr>
      </p:pic>
      <p:pic>
        <p:nvPicPr>
          <p:cNvPr id="6" name="Picture 5">
            <a:extLst>
              <a:ext uri="{FF2B5EF4-FFF2-40B4-BE49-F238E27FC236}">
                <a16:creationId xmlns:a16="http://schemas.microsoft.com/office/drawing/2014/main" id="{450735AC-B2F1-0D3C-05F6-EFA39983851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730725" y="742574"/>
            <a:ext cx="3711830" cy="5122985"/>
          </a:xfrm>
          <a:prstGeom prst="rect">
            <a:avLst/>
          </a:prstGeom>
        </p:spPr>
      </p:pic>
      <p:pic>
        <p:nvPicPr>
          <p:cNvPr id="4" name="Picture 3">
            <a:extLst>
              <a:ext uri="{FF2B5EF4-FFF2-40B4-BE49-F238E27FC236}">
                <a16:creationId xmlns:a16="http://schemas.microsoft.com/office/drawing/2014/main" id="{B7C541CC-3FE7-A9E5-1F27-C6ADFBACA95E}"/>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9642849" y="1879093"/>
            <a:ext cx="2117151" cy="4258305"/>
          </a:xfrm>
          <a:prstGeom prst="rect">
            <a:avLst/>
          </a:prstGeom>
        </p:spPr>
      </p:pic>
    </p:spTree>
    <p:extLst>
      <p:ext uri="{BB962C8B-B14F-4D97-AF65-F5344CB8AC3E}">
        <p14:creationId xmlns:p14="http://schemas.microsoft.com/office/powerpoint/2010/main" val="95246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5B1206D-94F3-0E7B-81E8-A2538642CEBE}"/>
              </a:ext>
            </a:extLst>
          </p:cNvPr>
          <p:cNvSpPr>
            <a:spLocks noGrp="1"/>
          </p:cNvSpPr>
          <p:nvPr>
            <p:ph type="title" idx="4294967295"/>
          </p:nvPr>
        </p:nvSpPr>
        <p:spPr>
          <a:xfrm>
            <a:off x="612775" y="2586038"/>
            <a:ext cx="5684838" cy="8969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GB" sz="6000" b="1" dirty="0">
                <a:latin typeface="+mn-lt"/>
                <a:ea typeface="+mn-ea"/>
                <a:cs typeface="+mn-cs"/>
              </a:rPr>
              <a:t>Vine</a:t>
            </a:r>
            <a:endParaRPr kumimoji="0" lang="en-GB" sz="6000" b="1" i="0" u="none" strike="noStrike" kern="1200" cap="none" spc="0" normalizeH="0" baseline="0" noProof="0" dirty="0">
              <a:ln>
                <a:noFill/>
              </a:ln>
              <a:solidFill>
                <a:schemeClr val="tx1"/>
              </a:solidFill>
              <a:effectLst/>
              <a:uLnTx/>
              <a:uFillTx/>
              <a:latin typeface="+mn-lt"/>
              <a:ea typeface="+mn-ea"/>
              <a:cs typeface="+mn-cs"/>
            </a:endParaRPr>
          </a:p>
        </p:txBody>
      </p:sp>
      <p:sp>
        <p:nvSpPr>
          <p:cNvPr id="2" name="Text Placeholder 1">
            <a:extLst>
              <a:ext uri="{FF2B5EF4-FFF2-40B4-BE49-F238E27FC236}">
                <a16:creationId xmlns:a16="http://schemas.microsoft.com/office/drawing/2014/main" id="{DA29BB80-CC58-35D5-957B-EBDFF1D27AF4}"/>
              </a:ext>
            </a:extLst>
          </p:cNvPr>
          <p:cNvSpPr>
            <a:spLocks noGrp="1"/>
          </p:cNvSpPr>
          <p:nvPr>
            <p:ph type="body" sz="quarter" idx="13"/>
          </p:nvPr>
        </p:nvSpPr>
        <p:spPr/>
        <p:txBody>
          <a:bodyPr/>
          <a:lstStyle/>
          <a:p>
            <a:r>
              <a:rPr lang="en-GB" dirty="0"/>
              <a:t>Simulation Package</a:t>
            </a:r>
          </a:p>
        </p:txBody>
      </p:sp>
    </p:spTree>
    <p:extLst>
      <p:ext uri="{BB962C8B-B14F-4D97-AF65-F5344CB8AC3E}">
        <p14:creationId xmlns:p14="http://schemas.microsoft.com/office/powerpoint/2010/main" val="366431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4">
            <a:extLst>
              <a:ext uri="{FF2B5EF4-FFF2-40B4-BE49-F238E27FC236}">
                <a16:creationId xmlns:a16="http://schemas.microsoft.com/office/drawing/2014/main" id="{38CD63A1-340F-AF47-BC76-77C1B8EFAD07}"/>
              </a:ext>
            </a:extLst>
          </p:cNvPr>
          <p:cNvSpPr>
            <a:spLocks noGrp="1"/>
          </p:cNvSpPr>
          <p:nvPr>
            <p:ph type="title"/>
          </p:nvPr>
        </p:nvSpPr>
        <p:spPr>
          <a:xfrm>
            <a:off x="432000" y="912646"/>
            <a:ext cx="11404154" cy="865186"/>
          </a:xfrm>
        </p:spPr>
        <p:txBody>
          <a:bodyPr/>
          <a:lstStyle/>
          <a:p>
            <a:r>
              <a:rPr lang="en-GB" spc="-40" dirty="0"/>
              <a:t>Who are VINE?</a:t>
            </a:r>
          </a:p>
        </p:txBody>
      </p:sp>
      <p:sp>
        <p:nvSpPr>
          <p:cNvPr id="5" name="Content Placeholder 4">
            <a:extLst>
              <a:ext uri="{FF2B5EF4-FFF2-40B4-BE49-F238E27FC236}">
                <a16:creationId xmlns:a16="http://schemas.microsoft.com/office/drawing/2014/main" id="{C594638D-C17F-D749-9360-E2332845D248}"/>
              </a:ext>
            </a:extLst>
          </p:cNvPr>
          <p:cNvSpPr>
            <a:spLocks noGrp="1"/>
          </p:cNvSpPr>
          <p:nvPr>
            <p:ph idx="1"/>
          </p:nvPr>
        </p:nvSpPr>
        <p:spPr>
          <a:xfrm>
            <a:off x="432000" y="2114321"/>
            <a:ext cx="11088000" cy="4113678"/>
          </a:xfrm>
        </p:spPr>
        <p:txBody>
          <a:bodyPr>
            <a:normAutofit/>
          </a:bodyPr>
          <a:lstStyle/>
          <a:p>
            <a:pPr>
              <a:spcAft>
                <a:spcPts val="1800"/>
              </a:spcAft>
            </a:pPr>
            <a:r>
              <a:rPr lang="en-GB" sz="2400" b="1" dirty="0"/>
              <a:t>V</a:t>
            </a:r>
            <a:r>
              <a:rPr lang="en-GB" sz="2400" dirty="0"/>
              <a:t>isual </a:t>
            </a:r>
            <a:r>
              <a:rPr lang="en-GB" sz="2400" b="1" dirty="0"/>
              <a:t>I</a:t>
            </a:r>
            <a:r>
              <a:rPr lang="en-GB" sz="2400" dirty="0"/>
              <a:t>mpairment </a:t>
            </a:r>
            <a:r>
              <a:rPr lang="en-GB" sz="2400" b="1" dirty="0"/>
              <a:t>N</a:t>
            </a:r>
            <a:r>
              <a:rPr lang="en-GB" sz="2400" dirty="0"/>
              <a:t>orth-</a:t>
            </a:r>
            <a:r>
              <a:rPr lang="en-GB" sz="2400" b="1" dirty="0"/>
              <a:t>E</a:t>
            </a:r>
            <a:r>
              <a:rPr lang="en-GB" sz="2400" dirty="0"/>
              <a:t>ast is a small independent charity.</a:t>
            </a:r>
          </a:p>
          <a:p>
            <a:pPr>
              <a:spcAft>
                <a:spcPts val="1800"/>
              </a:spcAft>
            </a:pPr>
            <a:r>
              <a:rPr lang="en-GB" sz="2400" dirty="0"/>
              <a:t>They aim to improve the lives of visually impaired people through promoting greater understanding of eye conditions and problems faced by visually impaired people.</a:t>
            </a:r>
          </a:p>
        </p:txBody>
      </p:sp>
    </p:spTree>
    <p:extLst>
      <p:ext uri="{BB962C8B-B14F-4D97-AF65-F5344CB8AC3E}">
        <p14:creationId xmlns:p14="http://schemas.microsoft.com/office/powerpoint/2010/main" val="322496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ADC0FE-4AB2-A612-B5E7-C53AEF305F15}"/>
              </a:ext>
            </a:extLst>
          </p:cNvPr>
          <p:cNvSpPr>
            <a:spLocks noGrp="1"/>
          </p:cNvSpPr>
          <p:nvPr>
            <p:ph type="title" idx="4294967295"/>
          </p:nvPr>
        </p:nvSpPr>
        <p:spPr>
          <a:xfrm>
            <a:off x="1336675" y="1673225"/>
            <a:ext cx="3462338" cy="1098550"/>
          </a:xfrm>
          <a:prstGeom prst="rect">
            <a:avLst/>
          </a:prstGeom>
          <a:solidFill>
            <a:srgbClr val="E9EEEF"/>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3600" b="1" i="0" u="none" strike="noStrike" kern="1200" cap="none" spc="0" normalizeH="0" baseline="0" noProof="0" dirty="0">
                <a:ln>
                  <a:noFill/>
                </a:ln>
                <a:solidFill>
                  <a:schemeClr val="tx1"/>
                </a:solidFill>
                <a:effectLst/>
                <a:uLnTx/>
                <a:uFillTx/>
                <a:latin typeface="+mn-lt"/>
                <a:ea typeface="+mn-ea"/>
                <a:cs typeface="+mn-cs"/>
              </a:rPr>
              <a:t>VINE spectacles</a:t>
            </a:r>
          </a:p>
        </p:txBody>
      </p:sp>
      <p:sp>
        <p:nvSpPr>
          <p:cNvPr id="10" name="TextBox 9">
            <a:extLst>
              <a:ext uri="{FF2B5EF4-FFF2-40B4-BE49-F238E27FC236}">
                <a16:creationId xmlns:a16="http://schemas.microsoft.com/office/drawing/2014/main" id="{1EEEF7E1-29D2-264F-1ABE-5444739C6AD4}"/>
              </a:ext>
            </a:extLst>
          </p:cNvPr>
          <p:cNvSpPr txBox="1"/>
          <p:nvPr/>
        </p:nvSpPr>
        <p:spPr>
          <a:xfrm>
            <a:off x="1337051" y="2771984"/>
            <a:ext cx="3461285" cy="1754326"/>
          </a:xfrm>
          <a:prstGeom prst="rect">
            <a:avLst/>
          </a:prstGeom>
          <a:solidFill>
            <a:srgbClr val="E9EEEF"/>
          </a:solidFill>
        </p:spPr>
        <p:txBody>
          <a:bodyPr wrap="square" rtlCol="0">
            <a:spAutoFit/>
          </a:bodyPr>
          <a:lstStyle/>
          <a:p>
            <a:r>
              <a:rPr lang="en-US" dirty="0"/>
              <a:t>10 pairs of spectacles simulating the most common symptoms of the most common eye conditions</a:t>
            </a:r>
          </a:p>
          <a:p>
            <a:endParaRPr lang="en-US" dirty="0"/>
          </a:p>
          <a:p>
            <a:endParaRPr lang="en-US" dirty="0"/>
          </a:p>
        </p:txBody>
      </p:sp>
      <p:pic>
        <p:nvPicPr>
          <p:cNvPr id="18" name="Picture 17" descr="10 different types of spectacles simulating symptoms of eye conditions">
            <a:extLst>
              <a:ext uri="{FF2B5EF4-FFF2-40B4-BE49-F238E27FC236}">
                <a16:creationId xmlns:a16="http://schemas.microsoft.com/office/drawing/2014/main" id="{14ED94C3-453A-27BC-11F9-58186B964A19}"/>
              </a:ext>
            </a:extLst>
          </p:cNvPr>
          <p:cNvPicPr>
            <a:picLocks noChangeAspect="1"/>
          </p:cNvPicPr>
          <p:nvPr/>
        </p:nvPicPr>
        <p:blipFill>
          <a:blip r:embed="rId3"/>
          <a:stretch>
            <a:fillRect/>
          </a:stretch>
        </p:blipFill>
        <p:spPr>
          <a:xfrm>
            <a:off x="6892899" y="360068"/>
            <a:ext cx="4502202" cy="6137864"/>
          </a:xfrm>
          <a:prstGeom prst="rect">
            <a:avLst/>
          </a:prstGeom>
        </p:spPr>
      </p:pic>
    </p:spTree>
    <p:extLst>
      <p:ext uri="{BB962C8B-B14F-4D97-AF65-F5344CB8AC3E}">
        <p14:creationId xmlns:p14="http://schemas.microsoft.com/office/powerpoint/2010/main" val="3409807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4">
            <a:extLst>
              <a:ext uri="{FF2B5EF4-FFF2-40B4-BE49-F238E27FC236}">
                <a16:creationId xmlns:a16="http://schemas.microsoft.com/office/drawing/2014/main" id="{38CD63A1-340F-AF47-BC76-77C1B8EFAD07}"/>
              </a:ext>
            </a:extLst>
          </p:cNvPr>
          <p:cNvSpPr>
            <a:spLocks noGrp="1"/>
          </p:cNvSpPr>
          <p:nvPr>
            <p:ph type="title"/>
          </p:nvPr>
        </p:nvSpPr>
        <p:spPr>
          <a:xfrm>
            <a:off x="432000" y="912646"/>
            <a:ext cx="11404154" cy="865186"/>
          </a:xfrm>
        </p:spPr>
        <p:txBody>
          <a:bodyPr/>
          <a:lstStyle/>
          <a:p>
            <a:r>
              <a:rPr lang="en-GB" spc="-40" dirty="0"/>
              <a:t>The spectacles</a:t>
            </a:r>
          </a:p>
        </p:txBody>
      </p:sp>
      <p:sp>
        <p:nvSpPr>
          <p:cNvPr id="5" name="Content Placeholder 4">
            <a:extLst>
              <a:ext uri="{FF2B5EF4-FFF2-40B4-BE49-F238E27FC236}">
                <a16:creationId xmlns:a16="http://schemas.microsoft.com/office/drawing/2014/main" id="{C594638D-C17F-D749-9360-E2332845D248}"/>
              </a:ext>
            </a:extLst>
          </p:cNvPr>
          <p:cNvSpPr>
            <a:spLocks noGrp="1"/>
          </p:cNvSpPr>
          <p:nvPr>
            <p:ph idx="1"/>
          </p:nvPr>
        </p:nvSpPr>
        <p:spPr>
          <a:xfrm>
            <a:off x="432000" y="2114321"/>
            <a:ext cx="11088000" cy="4113678"/>
          </a:xfrm>
        </p:spPr>
        <p:txBody>
          <a:bodyPr>
            <a:normAutofit fontScale="85000" lnSpcReduction="20000"/>
          </a:bodyPr>
          <a:lstStyle/>
          <a:p>
            <a:pPr marL="457200" indent="-457200">
              <a:spcAft>
                <a:spcPts val="1200"/>
              </a:spcAft>
              <a:buFont typeface="+mj-lt"/>
              <a:buAutoNum type="arabicPeriod"/>
            </a:pPr>
            <a:r>
              <a:rPr lang="en-GB" sz="2400" dirty="0"/>
              <a:t>Total loss of peripheral vision (tunnel vision)</a:t>
            </a:r>
          </a:p>
          <a:p>
            <a:pPr marL="457200" indent="-457200">
              <a:spcAft>
                <a:spcPts val="1200"/>
              </a:spcAft>
              <a:buFont typeface="+mj-lt"/>
              <a:buAutoNum type="arabicPeriod"/>
            </a:pPr>
            <a:r>
              <a:rPr lang="en-GB" sz="2400" dirty="0"/>
              <a:t>Loss of half the visual field (right-sided hemianopia)</a:t>
            </a:r>
          </a:p>
          <a:p>
            <a:pPr marL="457200" indent="-457200">
              <a:spcAft>
                <a:spcPts val="1200"/>
              </a:spcAft>
              <a:buFont typeface="+mj-lt"/>
              <a:buAutoNum type="arabicPeriod"/>
            </a:pPr>
            <a:r>
              <a:rPr lang="en-GB" sz="2400" dirty="0"/>
              <a:t>Loss of half the visual field (left-sided hemianopia)</a:t>
            </a:r>
          </a:p>
          <a:p>
            <a:pPr marL="457200" indent="-457200">
              <a:spcAft>
                <a:spcPts val="1200"/>
              </a:spcAft>
              <a:buFont typeface="+mj-lt"/>
              <a:buAutoNum type="arabicPeriod"/>
            </a:pPr>
            <a:r>
              <a:rPr lang="en-GB" sz="2400" dirty="0"/>
              <a:t>Reduced clarity of vision (just below UK driving standard)</a:t>
            </a:r>
          </a:p>
          <a:p>
            <a:pPr marL="457200" indent="-457200">
              <a:spcAft>
                <a:spcPts val="1200"/>
              </a:spcAft>
              <a:buFont typeface="+mj-lt"/>
              <a:buAutoNum type="arabicPeriod"/>
            </a:pPr>
            <a:r>
              <a:rPr lang="en-GB" sz="2400" dirty="0"/>
              <a:t>Loss of central vision (early stage)</a:t>
            </a:r>
          </a:p>
          <a:p>
            <a:pPr marL="457200" indent="-457200">
              <a:spcAft>
                <a:spcPts val="1200"/>
              </a:spcAft>
              <a:buFont typeface="+mj-lt"/>
              <a:buAutoNum type="arabicPeriod"/>
            </a:pPr>
            <a:r>
              <a:rPr lang="en-GB" sz="2400" dirty="0"/>
              <a:t>Hazy vision with light scatter and glare</a:t>
            </a:r>
          </a:p>
          <a:p>
            <a:pPr marL="457200" indent="-457200">
              <a:spcAft>
                <a:spcPts val="1200"/>
              </a:spcAft>
              <a:buFont typeface="+mj-lt"/>
              <a:buAutoNum type="arabicPeriod"/>
            </a:pPr>
            <a:r>
              <a:rPr lang="en-GB" sz="2400" dirty="0"/>
              <a:t>Loss of central vision (advanced stage)</a:t>
            </a:r>
          </a:p>
          <a:p>
            <a:pPr marL="457200" indent="-457200">
              <a:spcAft>
                <a:spcPts val="1200"/>
              </a:spcAft>
              <a:buFont typeface="+mj-lt"/>
              <a:buAutoNum type="arabicPeriod"/>
            </a:pPr>
            <a:r>
              <a:rPr lang="en-GB" sz="2400" dirty="0"/>
              <a:t>Patchy vision</a:t>
            </a:r>
          </a:p>
          <a:p>
            <a:pPr marL="457200" indent="-457200">
              <a:spcAft>
                <a:spcPts val="1200"/>
              </a:spcAft>
              <a:buFont typeface="+mj-lt"/>
              <a:buAutoNum type="arabicPeriod"/>
            </a:pPr>
            <a:r>
              <a:rPr lang="en-GB" sz="2400" dirty="0"/>
              <a:t>Light perception only in one eye and poor vision in the other</a:t>
            </a:r>
          </a:p>
          <a:p>
            <a:pPr marL="457200" indent="-457200">
              <a:spcAft>
                <a:spcPts val="1200"/>
              </a:spcAft>
              <a:buFont typeface="+mj-lt"/>
              <a:buAutoNum type="arabicPeriod"/>
            </a:pPr>
            <a:r>
              <a:rPr lang="en-GB" sz="2400" dirty="0"/>
              <a:t>Light perception only in both eyes</a:t>
            </a:r>
          </a:p>
        </p:txBody>
      </p:sp>
    </p:spTree>
    <p:extLst>
      <p:ext uri="{BB962C8B-B14F-4D97-AF65-F5344CB8AC3E}">
        <p14:creationId xmlns:p14="http://schemas.microsoft.com/office/powerpoint/2010/main" val="418304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4">
            <a:extLst>
              <a:ext uri="{FF2B5EF4-FFF2-40B4-BE49-F238E27FC236}">
                <a16:creationId xmlns:a16="http://schemas.microsoft.com/office/drawing/2014/main" id="{38CD63A1-340F-AF47-BC76-77C1B8EFAD07}"/>
              </a:ext>
            </a:extLst>
          </p:cNvPr>
          <p:cNvSpPr>
            <a:spLocks noGrp="1"/>
          </p:cNvSpPr>
          <p:nvPr>
            <p:ph type="title"/>
          </p:nvPr>
        </p:nvSpPr>
        <p:spPr>
          <a:xfrm>
            <a:off x="432000" y="912646"/>
            <a:ext cx="11404154" cy="865186"/>
          </a:xfrm>
        </p:spPr>
        <p:txBody>
          <a:bodyPr/>
          <a:lstStyle/>
          <a:p>
            <a:r>
              <a:rPr lang="en-GB" spc="-40" dirty="0"/>
              <a:t>Disclaimer</a:t>
            </a:r>
          </a:p>
        </p:txBody>
      </p:sp>
      <p:sp>
        <p:nvSpPr>
          <p:cNvPr id="5" name="Content Placeholder 4">
            <a:extLst>
              <a:ext uri="{FF2B5EF4-FFF2-40B4-BE49-F238E27FC236}">
                <a16:creationId xmlns:a16="http://schemas.microsoft.com/office/drawing/2014/main" id="{C594638D-C17F-D749-9360-E2332845D248}"/>
              </a:ext>
            </a:extLst>
          </p:cNvPr>
          <p:cNvSpPr>
            <a:spLocks noGrp="1"/>
          </p:cNvSpPr>
          <p:nvPr>
            <p:ph idx="1"/>
          </p:nvPr>
        </p:nvSpPr>
        <p:spPr>
          <a:xfrm>
            <a:off x="432000" y="2114321"/>
            <a:ext cx="11088000" cy="4113678"/>
          </a:xfrm>
        </p:spPr>
        <p:txBody>
          <a:bodyPr>
            <a:normAutofit fontScale="92500"/>
          </a:bodyPr>
          <a:lstStyle/>
          <a:p>
            <a:pPr marL="342900" indent="-342900">
              <a:lnSpc>
                <a:spcPct val="120000"/>
              </a:lnSpc>
              <a:spcAft>
                <a:spcPts val="1800"/>
              </a:spcAft>
              <a:buFont typeface="Arial" panose="020B0604020202020204" pitchFamily="34" charset="0"/>
              <a:buChar char="•"/>
            </a:pPr>
            <a:r>
              <a:rPr lang="en-GB" sz="2400" dirty="0"/>
              <a:t>The spectacles can only give some idea of what a visually impaired person </a:t>
            </a:r>
            <a:r>
              <a:rPr lang="en-GB" sz="2400" b="1" u="sng" dirty="0"/>
              <a:t>may</a:t>
            </a:r>
            <a:r>
              <a:rPr lang="en-GB" sz="2400" dirty="0"/>
              <a:t> see</a:t>
            </a:r>
          </a:p>
          <a:p>
            <a:pPr marL="342900" indent="-342900">
              <a:lnSpc>
                <a:spcPct val="120000"/>
              </a:lnSpc>
              <a:spcAft>
                <a:spcPts val="1800"/>
              </a:spcAft>
              <a:buFont typeface="Arial" panose="020B0604020202020204" pitchFamily="34" charset="0"/>
              <a:buChar char="•"/>
            </a:pPr>
            <a:r>
              <a:rPr lang="en-GB" sz="2400" dirty="0"/>
              <a:t>They are not meant to represent the view seen by any particular individual</a:t>
            </a:r>
          </a:p>
          <a:p>
            <a:pPr marL="342900" indent="-342900">
              <a:lnSpc>
                <a:spcPct val="120000"/>
              </a:lnSpc>
              <a:spcAft>
                <a:spcPts val="1800"/>
              </a:spcAft>
              <a:buFont typeface="Arial" panose="020B0604020202020204" pitchFamily="34" charset="0"/>
              <a:buChar char="•"/>
            </a:pPr>
            <a:r>
              <a:rPr lang="en-GB" sz="2400" dirty="0"/>
              <a:t>They can help to identify some of the problems visually impaired people experience</a:t>
            </a:r>
          </a:p>
          <a:p>
            <a:pPr marL="342900" indent="-342900">
              <a:lnSpc>
                <a:spcPct val="120000"/>
              </a:lnSpc>
              <a:spcAft>
                <a:spcPts val="1800"/>
              </a:spcAft>
              <a:buFont typeface="Arial" panose="020B0604020202020204" pitchFamily="34" charset="0"/>
              <a:buChar char="•"/>
            </a:pPr>
            <a:r>
              <a:rPr lang="en-GB" sz="2400" dirty="0"/>
              <a:t>An individual’s sight may fluctuate during the course of a day due to:</a:t>
            </a:r>
          </a:p>
          <a:p>
            <a:pPr marL="1028700" lvl="1" indent="-342900">
              <a:lnSpc>
                <a:spcPct val="100000"/>
              </a:lnSpc>
              <a:spcBef>
                <a:spcPts val="0"/>
              </a:spcBef>
              <a:spcAft>
                <a:spcPts val="1200"/>
              </a:spcAft>
            </a:pPr>
            <a:r>
              <a:rPr lang="en-GB" sz="2400" dirty="0"/>
              <a:t>their general state of health</a:t>
            </a:r>
          </a:p>
          <a:p>
            <a:pPr marL="1028700" lvl="1" indent="-342900">
              <a:lnSpc>
                <a:spcPct val="100000"/>
              </a:lnSpc>
              <a:spcBef>
                <a:spcPts val="0"/>
              </a:spcBef>
              <a:spcAft>
                <a:spcPts val="1200"/>
              </a:spcAft>
            </a:pPr>
            <a:r>
              <a:rPr lang="en-GB" sz="2400" dirty="0"/>
              <a:t>lighting conditions</a:t>
            </a:r>
          </a:p>
          <a:p>
            <a:pPr marL="1028700" lvl="1" indent="-342900">
              <a:lnSpc>
                <a:spcPct val="100000"/>
              </a:lnSpc>
              <a:spcBef>
                <a:spcPts val="0"/>
              </a:spcBef>
              <a:spcAft>
                <a:spcPts val="1200"/>
              </a:spcAft>
            </a:pPr>
            <a:r>
              <a:rPr lang="en-GB" sz="2400" dirty="0"/>
              <a:t>decor</a:t>
            </a:r>
          </a:p>
        </p:txBody>
      </p:sp>
    </p:spTree>
    <p:extLst>
      <p:ext uri="{BB962C8B-B14F-4D97-AF65-F5344CB8AC3E}">
        <p14:creationId xmlns:p14="http://schemas.microsoft.com/office/powerpoint/2010/main" val="147080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FB86A85-4143-672B-7A38-263745A67F6F}"/>
              </a:ext>
            </a:extLst>
          </p:cNvPr>
          <p:cNvSpPr>
            <a:spLocks noGrp="1"/>
          </p:cNvSpPr>
          <p:nvPr>
            <p:ph type="title" idx="4294967295"/>
          </p:nvPr>
        </p:nvSpPr>
        <p:spPr>
          <a:xfrm>
            <a:off x="892175" y="2271713"/>
            <a:ext cx="6180138" cy="96202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3600" b="1" i="0" u="none" strike="noStrike" kern="1200" cap="none" spc="0" normalizeH="0" baseline="0" noProof="0" dirty="0">
                <a:ln>
                  <a:noFill/>
                </a:ln>
                <a:solidFill>
                  <a:schemeClr val="tx1"/>
                </a:solidFill>
                <a:effectLst/>
                <a:uLnTx/>
                <a:uFillTx/>
                <a:latin typeface="+mn-lt"/>
                <a:ea typeface="+mn-ea"/>
                <a:cs typeface="+mn-cs"/>
              </a:rPr>
              <a:t>Getting to know the glasses</a:t>
            </a:r>
          </a:p>
        </p:txBody>
      </p:sp>
      <p:sp>
        <p:nvSpPr>
          <p:cNvPr id="2" name="Text Placeholder 1">
            <a:extLst>
              <a:ext uri="{FF2B5EF4-FFF2-40B4-BE49-F238E27FC236}">
                <a16:creationId xmlns:a16="http://schemas.microsoft.com/office/drawing/2014/main" id="{4B50BD4E-A337-47DD-4DC7-56861E2C6B23}"/>
              </a:ext>
            </a:extLst>
          </p:cNvPr>
          <p:cNvSpPr>
            <a:spLocks noGrp="1"/>
          </p:cNvSpPr>
          <p:nvPr>
            <p:ph type="body" sz="quarter" idx="13"/>
          </p:nvPr>
        </p:nvSpPr>
        <p:spPr>
          <a:xfrm>
            <a:off x="891916" y="3383122"/>
            <a:ext cx="3890150" cy="479750"/>
          </a:xfrm>
        </p:spPr>
        <p:txBody>
          <a:bodyPr/>
          <a:lstStyle/>
          <a:p>
            <a:r>
              <a:rPr lang="en-GB" dirty="0"/>
              <a:t>Exercises</a:t>
            </a:r>
          </a:p>
        </p:txBody>
      </p:sp>
    </p:spTree>
    <p:extLst>
      <p:ext uri="{BB962C8B-B14F-4D97-AF65-F5344CB8AC3E}">
        <p14:creationId xmlns:p14="http://schemas.microsoft.com/office/powerpoint/2010/main" val="384111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B56E7-901A-E911-055C-25A84B999CE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GB" dirty="0"/>
              <a:t>End slide</a:t>
            </a:r>
          </a:p>
        </p:txBody>
      </p:sp>
    </p:spTree>
    <p:extLst>
      <p:ext uri="{BB962C8B-B14F-4D97-AF65-F5344CB8AC3E}">
        <p14:creationId xmlns:p14="http://schemas.microsoft.com/office/powerpoint/2010/main" val="36468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4">
            <a:extLst>
              <a:ext uri="{FF2B5EF4-FFF2-40B4-BE49-F238E27FC236}">
                <a16:creationId xmlns:a16="http://schemas.microsoft.com/office/drawing/2014/main" id="{38CD63A1-340F-AF47-BC76-77C1B8EFAD07}"/>
              </a:ext>
            </a:extLst>
          </p:cNvPr>
          <p:cNvSpPr>
            <a:spLocks noGrp="1"/>
          </p:cNvSpPr>
          <p:nvPr>
            <p:ph type="title"/>
          </p:nvPr>
        </p:nvSpPr>
        <p:spPr>
          <a:xfrm>
            <a:off x="432000" y="912646"/>
            <a:ext cx="11404154" cy="865186"/>
          </a:xfrm>
        </p:spPr>
        <p:txBody>
          <a:bodyPr/>
          <a:lstStyle/>
          <a:p>
            <a:r>
              <a:rPr lang="en-GB" spc="-40" dirty="0"/>
              <a:t>Web accessibility</a:t>
            </a:r>
          </a:p>
        </p:txBody>
      </p:sp>
      <p:sp>
        <p:nvSpPr>
          <p:cNvPr id="5" name="Content Placeholder 4">
            <a:extLst>
              <a:ext uri="{FF2B5EF4-FFF2-40B4-BE49-F238E27FC236}">
                <a16:creationId xmlns:a16="http://schemas.microsoft.com/office/drawing/2014/main" id="{C594638D-C17F-D749-9360-E2332845D248}"/>
              </a:ext>
            </a:extLst>
          </p:cNvPr>
          <p:cNvSpPr>
            <a:spLocks noGrp="1"/>
          </p:cNvSpPr>
          <p:nvPr>
            <p:ph idx="1"/>
          </p:nvPr>
        </p:nvSpPr>
        <p:spPr>
          <a:xfrm>
            <a:off x="432000" y="2114321"/>
            <a:ext cx="11088000" cy="4113678"/>
          </a:xfrm>
        </p:spPr>
        <p:txBody>
          <a:bodyPr>
            <a:normAutofit/>
          </a:bodyPr>
          <a:lstStyle/>
          <a:p>
            <a:r>
              <a:rPr lang="en-GB" sz="2400" dirty="0"/>
              <a:t>Making the website work for everyone, regardless of ability</a:t>
            </a:r>
          </a:p>
        </p:txBody>
      </p:sp>
    </p:spTree>
    <p:extLst>
      <p:ext uri="{BB962C8B-B14F-4D97-AF65-F5344CB8AC3E}">
        <p14:creationId xmlns:p14="http://schemas.microsoft.com/office/powerpoint/2010/main" val="3418343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4">
            <a:extLst>
              <a:ext uri="{FF2B5EF4-FFF2-40B4-BE49-F238E27FC236}">
                <a16:creationId xmlns:a16="http://schemas.microsoft.com/office/drawing/2014/main" id="{38CD63A1-340F-AF47-BC76-77C1B8EFAD07}"/>
              </a:ext>
            </a:extLst>
          </p:cNvPr>
          <p:cNvSpPr>
            <a:spLocks noGrp="1"/>
          </p:cNvSpPr>
          <p:nvPr>
            <p:ph type="title"/>
          </p:nvPr>
        </p:nvSpPr>
        <p:spPr>
          <a:xfrm>
            <a:off x="432000" y="912646"/>
            <a:ext cx="11404154" cy="865186"/>
          </a:xfrm>
        </p:spPr>
        <p:txBody>
          <a:bodyPr/>
          <a:lstStyle/>
          <a:p>
            <a:r>
              <a:rPr lang="en-GB" spc="-40" dirty="0"/>
              <a:t>Why this matters</a:t>
            </a:r>
          </a:p>
        </p:txBody>
      </p:sp>
      <p:sp>
        <p:nvSpPr>
          <p:cNvPr id="5" name="Content Placeholder 4">
            <a:extLst>
              <a:ext uri="{FF2B5EF4-FFF2-40B4-BE49-F238E27FC236}">
                <a16:creationId xmlns:a16="http://schemas.microsoft.com/office/drawing/2014/main" id="{C594638D-C17F-D749-9360-E2332845D248}"/>
              </a:ext>
            </a:extLst>
          </p:cNvPr>
          <p:cNvSpPr>
            <a:spLocks noGrp="1"/>
          </p:cNvSpPr>
          <p:nvPr>
            <p:ph idx="1"/>
          </p:nvPr>
        </p:nvSpPr>
        <p:spPr>
          <a:xfrm>
            <a:off x="432000" y="2114321"/>
            <a:ext cx="11088000" cy="4113678"/>
          </a:xfrm>
        </p:spPr>
        <p:txBody>
          <a:bodyPr>
            <a:normAutofit lnSpcReduction="10000"/>
          </a:bodyPr>
          <a:lstStyle/>
          <a:p>
            <a:r>
              <a:rPr lang="en-GB" sz="2400" dirty="0"/>
              <a:t>We want people to access our content regardless of their situation or disability, using any type of technology to do so.</a:t>
            </a:r>
          </a:p>
          <a:p>
            <a:endParaRPr lang="en-GB" sz="2400" dirty="0"/>
          </a:p>
          <a:p>
            <a:r>
              <a:rPr lang="en-GB" sz="2400" dirty="0"/>
              <a:t>We want to reduce any barriers in accessing our services online and users to not rely on others.</a:t>
            </a:r>
          </a:p>
          <a:p>
            <a:endParaRPr lang="en-GB" sz="2400" dirty="0"/>
          </a:p>
          <a:p>
            <a:r>
              <a:rPr lang="en-GB" sz="2400" dirty="0"/>
              <a:t>We reach out to a range of support groups, disabled groups and charities, to test and use our products to ensure they work for as many people as possible.</a:t>
            </a:r>
          </a:p>
          <a:p>
            <a:endParaRPr lang="en-GB" sz="2400" dirty="0"/>
          </a:p>
          <a:p>
            <a:r>
              <a:rPr lang="en-GB" sz="2400" dirty="0"/>
              <a:t>It is the law.</a:t>
            </a:r>
          </a:p>
        </p:txBody>
      </p:sp>
    </p:spTree>
    <p:extLst>
      <p:ext uri="{BB962C8B-B14F-4D97-AF65-F5344CB8AC3E}">
        <p14:creationId xmlns:p14="http://schemas.microsoft.com/office/powerpoint/2010/main" val="22698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F1A78C1-76A2-A167-B7C6-C9FCAB4C4C5F}"/>
              </a:ext>
            </a:extLst>
          </p:cNvPr>
          <p:cNvSpPr txBox="1">
            <a:spLocks noGrp="1"/>
          </p:cNvSpPr>
          <p:nvPr>
            <p:ph type="title" idx="4294967295"/>
          </p:nvPr>
        </p:nvSpPr>
        <p:spPr>
          <a:xfrm>
            <a:off x="1375151" y="1647924"/>
            <a:ext cx="3336547" cy="73967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marL="0" indent="0" algn="l" defTabSz="914400" rtl="0" eaLnBrk="1" latinLnBrk="0" hangingPunct="1">
              <a:lnSpc>
                <a:spcPct val="90000"/>
              </a:lnSpc>
              <a:spcBef>
                <a:spcPts val="1000"/>
              </a:spcBef>
              <a:buFont typeface="Arial" panose="020B0604020202020204" pitchFamily="34" charset="0"/>
              <a:buNone/>
              <a:defRPr sz="3600" b="1" kern="1200">
                <a:solidFill>
                  <a:schemeClr val="tx1"/>
                </a:solidFill>
                <a:latin typeface="+mn-lt"/>
                <a:ea typeface="+mn-ea"/>
                <a:cs typeface="+mn-cs"/>
              </a:defRPr>
            </a:lvl1pPr>
            <a:lvl2pPr marL="357188"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714375"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081087"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438275"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400" b="1" i="0" u="none" strike="noStrike" kern="1200" cap="none" spc="0" normalizeH="0" baseline="0" noProof="0" dirty="0">
                <a:ln>
                  <a:noFill/>
                </a:ln>
                <a:solidFill>
                  <a:schemeClr val="tx1"/>
                </a:solidFill>
                <a:effectLst/>
                <a:uLnTx/>
                <a:uFillTx/>
                <a:latin typeface="+mj-lt"/>
                <a:ea typeface="+mn-ea"/>
                <a:cs typeface="+mn-cs"/>
              </a:rPr>
              <a:t>The NHS Constitution for England</a:t>
            </a:r>
          </a:p>
        </p:txBody>
      </p:sp>
      <p:sp>
        <p:nvSpPr>
          <p:cNvPr id="7" name="TextBox 6">
            <a:extLst>
              <a:ext uri="{FF2B5EF4-FFF2-40B4-BE49-F238E27FC236}">
                <a16:creationId xmlns:a16="http://schemas.microsoft.com/office/drawing/2014/main" id="{D6D88BB0-0561-75E4-0F0D-227FB9B8E5B7}"/>
              </a:ext>
              <a:ext uri="{C183D7F6-B498-43B3-948B-1728B52AA6E4}">
                <adec:decorative xmlns:adec="http://schemas.microsoft.com/office/drawing/2017/decorative" val="0"/>
              </a:ext>
            </a:extLst>
          </p:cNvPr>
          <p:cNvSpPr txBox="1"/>
          <p:nvPr/>
        </p:nvSpPr>
        <p:spPr>
          <a:xfrm>
            <a:off x="1265424" y="2387600"/>
            <a:ext cx="3556000" cy="1354217"/>
          </a:xfrm>
          <a:prstGeom prst="rect">
            <a:avLst/>
          </a:prstGeom>
          <a:solidFill>
            <a:srgbClr val="CCDFF1"/>
          </a:solidFill>
        </p:spPr>
        <p:txBody>
          <a:bodyPr wrap="square" rtlCol="0">
            <a:spAutoFit/>
          </a:bodyPr>
          <a:lstStyle/>
          <a:p>
            <a:pPr>
              <a:lnSpc>
                <a:spcPct val="100000"/>
              </a:lnSpc>
              <a:spcAft>
                <a:spcPts val="1200"/>
              </a:spcAft>
              <a:buClr>
                <a:schemeClr val="accent6"/>
              </a:buClr>
            </a:pPr>
            <a:r>
              <a:rPr lang="en-GB" b="1" dirty="0"/>
              <a:t>Principle 1</a:t>
            </a:r>
          </a:p>
          <a:p>
            <a:pPr>
              <a:lnSpc>
                <a:spcPct val="100000"/>
              </a:lnSpc>
              <a:spcAft>
                <a:spcPts val="1200"/>
              </a:spcAft>
              <a:buClr>
                <a:schemeClr val="accent6"/>
              </a:buClr>
            </a:pPr>
            <a:r>
              <a:rPr lang="en-GB" b="1" dirty="0"/>
              <a:t>The NHS provides a comprehensive service, available to all</a:t>
            </a:r>
          </a:p>
        </p:txBody>
      </p:sp>
      <p:sp>
        <p:nvSpPr>
          <p:cNvPr id="8" name="TextBox 7">
            <a:extLst>
              <a:ext uri="{FF2B5EF4-FFF2-40B4-BE49-F238E27FC236}">
                <a16:creationId xmlns:a16="http://schemas.microsoft.com/office/drawing/2014/main" id="{22291072-2C19-D75B-E863-D3326C834A28}"/>
              </a:ext>
            </a:extLst>
          </p:cNvPr>
          <p:cNvSpPr txBox="1"/>
          <p:nvPr/>
        </p:nvSpPr>
        <p:spPr>
          <a:xfrm>
            <a:off x="1265424" y="3741817"/>
            <a:ext cx="3556000" cy="1754326"/>
          </a:xfrm>
          <a:prstGeom prst="rect">
            <a:avLst/>
          </a:prstGeom>
          <a:solidFill>
            <a:srgbClr val="CCDFF1"/>
          </a:solidFill>
        </p:spPr>
        <p:txBody>
          <a:bodyPr wrap="square" rtlCol="0">
            <a:spAutoFit/>
          </a:bodyPr>
          <a:lstStyle/>
          <a:p>
            <a:r>
              <a:rPr lang="en-GB" sz="1800" dirty="0"/>
              <a:t>It is available to all irrespective of gender, race, disability, age, sexual orientation, religion, belief, gender reassignment, pregnancy and maternity or marital or civil partnership status.</a:t>
            </a:r>
          </a:p>
        </p:txBody>
      </p:sp>
      <p:pic>
        <p:nvPicPr>
          <p:cNvPr id="5" name="Picture Placeholder 9" descr="The NHS Constitution.&#10;The NHS belongs to us all">
            <a:extLst>
              <a:ext uri="{FF2B5EF4-FFF2-40B4-BE49-F238E27FC236}">
                <a16:creationId xmlns:a16="http://schemas.microsoft.com/office/drawing/2014/main" id="{2C9DD899-6DB1-3260-0C1D-34B97241BD00}"/>
              </a:ext>
              <a:ext uri="{C183D7F6-B498-43B3-948B-1728B52AA6E4}">
                <adec:decorative xmlns:adec="http://schemas.microsoft.com/office/drawing/2017/decorative" val="0"/>
              </a:ext>
            </a:extLst>
          </p:cNvPr>
          <p:cNvPicPr>
            <a:picLocks noGrp="1" noChangeAspect="1"/>
          </p:cNvPicPr>
          <p:nvPr>
            <p:ph type="pic" sz="quarter" idx="10"/>
          </p:nvPr>
        </p:nvPicPr>
        <p:blipFill>
          <a:blip r:embed="rId3"/>
          <a:srcRect l="2532" r="2532"/>
          <a:stretch>
            <a:fillRect/>
          </a:stretch>
        </p:blipFill>
        <p:spPr>
          <a:xfrm>
            <a:off x="7209344" y="1399778"/>
            <a:ext cx="3607505" cy="4058444"/>
          </a:xfrm>
        </p:spPr>
      </p:pic>
    </p:spTree>
    <p:extLst>
      <p:ext uri="{BB962C8B-B14F-4D97-AF65-F5344CB8AC3E}">
        <p14:creationId xmlns:p14="http://schemas.microsoft.com/office/powerpoint/2010/main" val="1664100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97B3E4-0260-224E-B0D8-BA4EF1BDDE4B}"/>
              </a:ext>
            </a:extLst>
          </p:cNvPr>
          <p:cNvSpPr>
            <a:spLocks noGrp="1"/>
          </p:cNvSpPr>
          <p:nvPr>
            <p:ph type="title"/>
          </p:nvPr>
        </p:nvSpPr>
        <p:spPr>
          <a:xfrm>
            <a:off x="432000" y="915074"/>
            <a:ext cx="11404154" cy="865186"/>
          </a:xfrm>
        </p:spPr>
        <p:txBody>
          <a:bodyPr/>
          <a:lstStyle/>
          <a:p>
            <a:r>
              <a:rPr lang="en-GB" dirty="0"/>
              <a:t>Disabilities</a:t>
            </a:r>
          </a:p>
        </p:txBody>
      </p:sp>
      <p:sp>
        <p:nvSpPr>
          <p:cNvPr id="8" name="Content Placeholder 7">
            <a:extLst>
              <a:ext uri="{FF2B5EF4-FFF2-40B4-BE49-F238E27FC236}">
                <a16:creationId xmlns:a16="http://schemas.microsoft.com/office/drawing/2014/main" id="{74DF63CE-A6DC-A849-971B-4C9CBEE215A3}"/>
              </a:ext>
            </a:extLst>
          </p:cNvPr>
          <p:cNvSpPr>
            <a:spLocks noGrp="1"/>
          </p:cNvSpPr>
          <p:nvPr>
            <p:ph idx="1"/>
          </p:nvPr>
        </p:nvSpPr>
        <p:spPr>
          <a:xfrm>
            <a:off x="432000" y="2133489"/>
            <a:ext cx="11012644" cy="2944251"/>
          </a:xfrm>
        </p:spPr>
        <p:txBody>
          <a:bodyPr/>
          <a:lstStyle/>
          <a:p>
            <a:pPr marL="342900" indent="-342900">
              <a:buFont typeface="Arial" panose="020B0604020202020204" pitchFamily="34" charset="0"/>
              <a:buChar char="•"/>
            </a:pPr>
            <a:r>
              <a:rPr lang="en-GB" dirty="0"/>
              <a:t>Auditory</a:t>
            </a:r>
          </a:p>
          <a:p>
            <a:pPr marL="342900" indent="-342900">
              <a:buFont typeface="Arial" panose="020B0604020202020204" pitchFamily="34" charset="0"/>
              <a:buChar char="•"/>
            </a:pPr>
            <a:r>
              <a:rPr lang="en-GB" dirty="0"/>
              <a:t>Cognitive</a:t>
            </a:r>
          </a:p>
          <a:p>
            <a:pPr marL="342900" indent="-342900">
              <a:buFont typeface="Arial" panose="020B0604020202020204" pitchFamily="34" charset="0"/>
              <a:buChar char="•"/>
            </a:pPr>
            <a:r>
              <a:rPr lang="en-GB" dirty="0"/>
              <a:t>Neurological</a:t>
            </a:r>
          </a:p>
          <a:p>
            <a:pPr marL="342900" indent="-342900">
              <a:buFont typeface="Arial" panose="020B0604020202020204" pitchFamily="34" charset="0"/>
              <a:buChar char="•"/>
            </a:pPr>
            <a:r>
              <a:rPr lang="en-GB" dirty="0"/>
              <a:t>Physical</a:t>
            </a:r>
          </a:p>
          <a:p>
            <a:pPr marL="342900" indent="-342900">
              <a:buFont typeface="Arial" panose="020B0604020202020204" pitchFamily="34" charset="0"/>
              <a:buChar char="•"/>
            </a:pPr>
            <a:r>
              <a:rPr lang="en-GB" dirty="0"/>
              <a:t>Speech</a:t>
            </a:r>
          </a:p>
          <a:p>
            <a:pPr marL="342900" indent="-342900">
              <a:buFont typeface="Arial" panose="020B0604020202020204" pitchFamily="34" charset="0"/>
              <a:buChar char="•"/>
            </a:pPr>
            <a:r>
              <a:rPr lang="en-GB" dirty="0"/>
              <a:t>Visual</a:t>
            </a:r>
          </a:p>
          <a:p>
            <a:endParaRPr lang="en-GB" dirty="0"/>
          </a:p>
        </p:txBody>
      </p:sp>
      <p:pic>
        <p:nvPicPr>
          <p:cNvPr id="11" name="Graphic 10" descr="Illustration of many diverse people with different attire, some with visible disabilities">
            <a:extLst>
              <a:ext uri="{FF2B5EF4-FFF2-40B4-BE49-F238E27FC236}">
                <a16:creationId xmlns:a16="http://schemas.microsoft.com/office/drawing/2014/main" id="{C4CA9956-81BA-4F26-1172-C708CAA8DAB2}"/>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10490" y="1358425"/>
            <a:ext cx="6781800" cy="3695700"/>
          </a:xfrm>
          <a:prstGeom prst="rect">
            <a:avLst/>
          </a:prstGeom>
        </p:spPr>
      </p:pic>
    </p:spTree>
    <p:extLst>
      <p:ext uri="{BB962C8B-B14F-4D97-AF65-F5344CB8AC3E}">
        <p14:creationId xmlns:p14="http://schemas.microsoft.com/office/powerpoint/2010/main" val="171135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97B3E4-0260-224E-B0D8-BA4EF1BDDE4B}"/>
              </a:ext>
            </a:extLst>
          </p:cNvPr>
          <p:cNvSpPr>
            <a:spLocks noGrp="1"/>
          </p:cNvSpPr>
          <p:nvPr>
            <p:ph type="title"/>
          </p:nvPr>
        </p:nvSpPr>
        <p:spPr>
          <a:xfrm>
            <a:off x="432000" y="915074"/>
            <a:ext cx="11404154" cy="865186"/>
          </a:xfrm>
        </p:spPr>
        <p:txBody>
          <a:bodyPr/>
          <a:lstStyle/>
          <a:p>
            <a:r>
              <a:rPr lang="en-GB" dirty="0"/>
              <a:t>Disabilities</a:t>
            </a:r>
          </a:p>
        </p:txBody>
      </p:sp>
      <p:sp>
        <p:nvSpPr>
          <p:cNvPr id="8" name="Content Placeholder 7">
            <a:extLst>
              <a:ext uri="{FF2B5EF4-FFF2-40B4-BE49-F238E27FC236}">
                <a16:creationId xmlns:a16="http://schemas.microsoft.com/office/drawing/2014/main" id="{74DF63CE-A6DC-A849-971B-4C9CBEE215A3}"/>
              </a:ext>
            </a:extLst>
          </p:cNvPr>
          <p:cNvSpPr>
            <a:spLocks noGrp="1"/>
          </p:cNvSpPr>
          <p:nvPr>
            <p:ph idx="1"/>
          </p:nvPr>
        </p:nvSpPr>
        <p:spPr>
          <a:xfrm>
            <a:off x="432000" y="2133489"/>
            <a:ext cx="11012644" cy="2944251"/>
          </a:xfrm>
          <a:effectLst/>
        </p:spPr>
        <p:txBody>
          <a:bodyPr/>
          <a:lstStyle/>
          <a:p>
            <a:pPr marL="342900" indent="-342900">
              <a:buFont typeface="Arial" panose="020B0604020202020204" pitchFamily="34" charset="0"/>
              <a:buChar char="•"/>
            </a:pPr>
            <a:r>
              <a:rPr lang="en-GB" dirty="0"/>
              <a:t>Auditory</a:t>
            </a:r>
          </a:p>
          <a:p>
            <a:pPr marL="342900" indent="-342900">
              <a:buFont typeface="Arial" panose="020B0604020202020204" pitchFamily="34" charset="0"/>
              <a:buChar char="•"/>
            </a:pPr>
            <a:r>
              <a:rPr lang="en-GB" dirty="0"/>
              <a:t>Cognitive</a:t>
            </a:r>
          </a:p>
          <a:p>
            <a:pPr marL="342900" indent="-342900">
              <a:buFont typeface="Arial" panose="020B0604020202020204" pitchFamily="34" charset="0"/>
              <a:buChar char="•"/>
            </a:pPr>
            <a:r>
              <a:rPr lang="en-GB" dirty="0"/>
              <a:t>Neurological</a:t>
            </a:r>
          </a:p>
          <a:p>
            <a:pPr marL="342900" indent="-342900">
              <a:buFont typeface="Arial" panose="020B0604020202020204" pitchFamily="34" charset="0"/>
              <a:buChar char="•"/>
            </a:pPr>
            <a:r>
              <a:rPr lang="en-GB" dirty="0"/>
              <a:t>Physical</a:t>
            </a:r>
          </a:p>
          <a:p>
            <a:pPr marL="342900" indent="-342900">
              <a:buFont typeface="Arial" panose="020B0604020202020204" pitchFamily="34" charset="0"/>
              <a:buChar char="•"/>
            </a:pPr>
            <a:r>
              <a:rPr lang="en-GB" dirty="0"/>
              <a:t>Speech</a:t>
            </a:r>
          </a:p>
          <a:p>
            <a:pPr marL="342900" indent="-342900">
              <a:buFont typeface="Arial" panose="020B0604020202020204" pitchFamily="34" charset="0"/>
              <a:buChar char="•"/>
            </a:pPr>
            <a:r>
              <a:rPr lang="en-GB" b="1" dirty="0">
                <a:solidFill>
                  <a:srgbClr val="FF0000"/>
                </a:solidFill>
              </a:rPr>
              <a:t>Visual</a:t>
            </a:r>
          </a:p>
          <a:p>
            <a:endParaRPr lang="en-GB" dirty="0"/>
          </a:p>
        </p:txBody>
      </p:sp>
      <p:grpSp>
        <p:nvGrpSpPr>
          <p:cNvPr id="9" name="Group 8" descr="Illustration of many diverse people with different attire, some with visible disabilities, with the one with a visual disability being highlighted">
            <a:extLst>
              <a:ext uri="{FF2B5EF4-FFF2-40B4-BE49-F238E27FC236}">
                <a16:creationId xmlns:a16="http://schemas.microsoft.com/office/drawing/2014/main" id="{F2240DDF-34A3-23D5-CD2D-F8C0F3F4C8B2}"/>
              </a:ext>
              <a:ext uri="{C183D7F6-B498-43B3-948B-1728B52AA6E4}">
                <adec:decorative xmlns:adec="http://schemas.microsoft.com/office/drawing/2017/decorative" val="0"/>
              </a:ext>
            </a:extLst>
          </p:cNvPr>
          <p:cNvGrpSpPr/>
          <p:nvPr/>
        </p:nvGrpSpPr>
        <p:grpSpPr>
          <a:xfrm>
            <a:off x="3908867" y="1347667"/>
            <a:ext cx="6781800" cy="3730073"/>
            <a:chOff x="3908867" y="1347667"/>
            <a:chExt cx="6781800" cy="3730073"/>
          </a:xfrm>
        </p:grpSpPr>
        <p:pic>
          <p:nvPicPr>
            <p:cNvPr id="4" name="Graphic 3">
              <a:extLst>
                <a:ext uri="{FF2B5EF4-FFF2-40B4-BE49-F238E27FC236}">
                  <a16:creationId xmlns:a16="http://schemas.microsoft.com/office/drawing/2014/main" id="{9B2B879A-D904-0A7D-E6C0-025D2F07476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08867" y="1347667"/>
              <a:ext cx="6781800" cy="3695700"/>
            </a:xfrm>
            <a:prstGeom prst="rect">
              <a:avLst/>
            </a:prstGeom>
          </p:spPr>
        </p:pic>
        <p:sp>
          <p:nvSpPr>
            <p:cNvPr id="6" name="Rounded Rectangle 5">
              <a:extLst>
                <a:ext uri="{FF2B5EF4-FFF2-40B4-BE49-F238E27FC236}">
                  <a16:creationId xmlns:a16="http://schemas.microsoft.com/office/drawing/2014/main" id="{CC57BD2D-9596-9DAE-12E2-70F98089C39A}"/>
                </a:ext>
                <a:ext uri="{C183D7F6-B498-43B3-948B-1728B52AA6E4}">
                  <adec:decorative xmlns:adec="http://schemas.microsoft.com/office/drawing/2017/decorative" val="1"/>
                </a:ext>
              </a:extLst>
            </p:cNvPr>
            <p:cNvSpPr/>
            <p:nvPr/>
          </p:nvSpPr>
          <p:spPr>
            <a:xfrm>
              <a:off x="4849793" y="3125165"/>
              <a:ext cx="1562582" cy="1952575"/>
            </a:xfrm>
            <a:prstGeom prst="round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 name="Rounded Rectangle 1">
            <a:extLst>
              <a:ext uri="{FF2B5EF4-FFF2-40B4-BE49-F238E27FC236}">
                <a16:creationId xmlns:a16="http://schemas.microsoft.com/office/drawing/2014/main" id="{43206A0F-C1C0-5B95-4890-BEB04DB4167C}"/>
              </a:ext>
              <a:ext uri="{C183D7F6-B498-43B3-948B-1728B52AA6E4}">
                <adec:decorative xmlns:adec="http://schemas.microsoft.com/office/drawing/2017/decorative" val="1"/>
              </a:ext>
            </a:extLst>
          </p:cNvPr>
          <p:cNvSpPr/>
          <p:nvPr/>
        </p:nvSpPr>
        <p:spPr>
          <a:xfrm>
            <a:off x="684052" y="4140200"/>
            <a:ext cx="1005048" cy="43180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1362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D6C88B7-CE11-184A-B64F-FAA8B43FD1A5}"/>
              </a:ext>
            </a:extLst>
          </p:cNvPr>
          <p:cNvSpPr>
            <a:spLocks noGrp="1"/>
          </p:cNvSpPr>
          <p:nvPr>
            <p:ph type="title" idx="4294967295"/>
          </p:nvPr>
        </p:nvSpPr>
        <p:spPr>
          <a:xfrm>
            <a:off x="1085850" y="973138"/>
            <a:ext cx="8799513" cy="346551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4000" b="0" i="0" u="none" strike="noStrike" kern="1200" cap="none" spc="0" normalizeH="0" baseline="0" noProof="0" dirty="0">
                <a:ln>
                  <a:noFill/>
                </a:ln>
                <a:solidFill>
                  <a:schemeClr val="tx1"/>
                </a:solidFill>
                <a:effectLst/>
                <a:uLnTx/>
                <a:uFillTx/>
                <a:latin typeface="+mn-lt"/>
                <a:ea typeface="+mn-ea"/>
                <a:cs typeface="+mn-cs"/>
              </a:rPr>
              <a:t>“More than two million people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4000" b="0" i="0" u="none" strike="noStrike" kern="1200" cap="none" spc="0" normalizeH="0" baseline="0" noProof="0" dirty="0">
                <a:ln>
                  <a:noFill/>
                </a:ln>
                <a:solidFill>
                  <a:schemeClr val="tx1"/>
                </a:solidFill>
                <a:effectLst/>
                <a:uLnTx/>
                <a:uFillTx/>
                <a:latin typeface="+mn-lt"/>
                <a:ea typeface="+mn-ea"/>
                <a:cs typeface="+mn-cs"/>
              </a:rPr>
              <a:t>are estimated to be living with </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4000" b="0" i="0" u="none" strike="noStrike" kern="1200" cap="none" spc="0" normalizeH="0" baseline="0" noProof="0" dirty="0">
                <a:ln>
                  <a:noFill/>
                </a:ln>
                <a:solidFill>
                  <a:schemeClr val="tx1"/>
                </a:solidFill>
                <a:effectLst/>
                <a:uLnTx/>
                <a:uFillTx/>
                <a:latin typeface="+mn-lt"/>
                <a:ea typeface="+mn-ea"/>
                <a:cs typeface="+mn-cs"/>
              </a:rPr>
              <a:t>sight loss in the UK”</a:t>
            </a:r>
          </a:p>
        </p:txBody>
      </p:sp>
      <p:sp>
        <p:nvSpPr>
          <p:cNvPr id="5" name="Text Placeholder 4">
            <a:extLst>
              <a:ext uri="{FF2B5EF4-FFF2-40B4-BE49-F238E27FC236}">
                <a16:creationId xmlns:a16="http://schemas.microsoft.com/office/drawing/2014/main" id="{15D7E3BF-D70C-A747-8CF4-7259DB1EAC64}"/>
              </a:ext>
            </a:extLst>
          </p:cNvPr>
          <p:cNvSpPr>
            <a:spLocks/>
          </p:cNvSpPr>
          <p:nvPr/>
        </p:nvSpPr>
        <p:spPr>
          <a:xfrm>
            <a:off x="3540125" y="3541713"/>
            <a:ext cx="3890963" cy="89693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p>
            <a:pPr marL="144000" marR="0" lvl="0" indent="-1440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200" b="1" i="0" u="none" strike="noStrike" kern="1200" cap="none" spc="0" normalizeH="0" baseline="0" noProof="0">
                <a:ln>
                  <a:noFill/>
                </a:ln>
                <a:solidFill>
                  <a:schemeClr val="accent6"/>
                </a:solidFill>
                <a:effectLst/>
                <a:uLnTx/>
                <a:uFillTx/>
                <a:latin typeface="+mn-lt"/>
                <a:ea typeface="+mn-ea"/>
                <a:cs typeface="+mn-cs"/>
              </a:rPr>
              <a:t>Royal National Institute</a:t>
            </a:r>
          </a:p>
          <a:p>
            <a:pPr marL="144000" marR="0" lvl="0" indent="-14400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2200" b="1" i="0" u="none" strike="noStrike" kern="1200" cap="none" spc="0" normalizeH="0" baseline="0" noProof="0">
                <a:ln>
                  <a:noFill/>
                </a:ln>
                <a:solidFill>
                  <a:schemeClr val="accent6"/>
                </a:solidFill>
                <a:effectLst/>
                <a:uLnTx/>
                <a:uFillTx/>
                <a:latin typeface="+mn-lt"/>
                <a:ea typeface="+mn-ea"/>
                <a:cs typeface="+mn-cs"/>
              </a:rPr>
              <a:t>of Blind People</a:t>
            </a:r>
            <a:endParaRPr kumimoji="0" lang="en-GB" sz="2200" b="1" i="0" u="none" strike="noStrike" kern="1200" cap="none" spc="0" normalizeH="0" baseline="0" noProof="0" dirty="0">
              <a:ln>
                <a:noFill/>
              </a:ln>
              <a:solidFill>
                <a:schemeClr val="accent6"/>
              </a:solidFill>
              <a:effectLst/>
              <a:uLnTx/>
              <a:uFillTx/>
              <a:latin typeface="+mn-lt"/>
              <a:ea typeface="+mn-ea"/>
              <a:cs typeface="+mn-cs"/>
            </a:endParaRPr>
          </a:p>
        </p:txBody>
      </p:sp>
      <p:pic>
        <p:nvPicPr>
          <p:cNvPr id="3" name="Graphic 2" descr="RNIB logo">
            <a:extLst>
              <a:ext uri="{FF2B5EF4-FFF2-40B4-BE49-F238E27FC236}">
                <a16:creationId xmlns:a16="http://schemas.microsoft.com/office/drawing/2014/main" id="{834E44AB-1DD1-66F2-54BB-A19C9A92F8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2028" y="4811512"/>
            <a:ext cx="1446916" cy="1073856"/>
          </a:xfrm>
          <a:prstGeom prst="rect">
            <a:avLst/>
          </a:prstGeom>
        </p:spPr>
      </p:pic>
    </p:spTree>
    <p:extLst>
      <p:ext uri="{BB962C8B-B14F-4D97-AF65-F5344CB8AC3E}">
        <p14:creationId xmlns:p14="http://schemas.microsoft.com/office/powerpoint/2010/main" val="182361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4">
            <a:extLst>
              <a:ext uri="{FF2B5EF4-FFF2-40B4-BE49-F238E27FC236}">
                <a16:creationId xmlns:a16="http://schemas.microsoft.com/office/drawing/2014/main" id="{38CD63A1-340F-AF47-BC76-77C1B8EFAD07}"/>
              </a:ext>
            </a:extLst>
          </p:cNvPr>
          <p:cNvSpPr>
            <a:spLocks noGrp="1"/>
          </p:cNvSpPr>
          <p:nvPr>
            <p:ph type="title"/>
          </p:nvPr>
        </p:nvSpPr>
        <p:spPr>
          <a:xfrm>
            <a:off x="432000" y="912646"/>
            <a:ext cx="11404154" cy="865186"/>
          </a:xfrm>
        </p:spPr>
        <p:txBody>
          <a:bodyPr/>
          <a:lstStyle/>
          <a:p>
            <a:r>
              <a:rPr lang="en-GB" spc="-40" dirty="0"/>
              <a:t>Main causes of blindness and sight loss in adults</a:t>
            </a:r>
          </a:p>
        </p:txBody>
      </p:sp>
      <p:sp>
        <p:nvSpPr>
          <p:cNvPr id="5" name="Content Placeholder 4">
            <a:extLst>
              <a:ext uri="{FF2B5EF4-FFF2-40B4-BE49-F238E27FC236}">
                <a16:creationId xmlns:a16="http://schemas.microsoft.com/office/drawing/2014/main" id="{C594638D-C17F-D749-9360-E2332845D248}"/>
              </a:ext>
            </a:extLst>
          </p:cNvPr>
          <p:cNvSpPr>
            <a:spLocks noGrp="1"/>
          </p:cNvSpPr>
          <p:nvPr>
            <p:ph idx="1"/>
          </p:nvPr>
        </p:nvSpPr>
        <p:spPr>
          <a:xfrm>
            <a:off x="432000" y="2114321"/>
            <a:ext cx="11088000" cy="4113678"/>
          </a:xfrm>
        </p:spPr>
        <p:txBody>
          <a:bodyPr>
            <a:normAutofit/>
          </a:bodyPr>
          <a:lstStyle/>
          <a:p>
            <a:pPr marL="342900" indent="-342900">
              <a:spcAft>
                <a:spcPts val="1800"/>
              </a:spcAft>
              <a:buFont typeface="Arial" panose="020B0604020202020204" pitchFamily="34" charset="0"/>
              <a:buChar char="•"/>
            </a:pPr>
            <a:r>
              <a:rPr lang="en-GB" sz="2400" dirty="0"/>
              <a:t>Age-related macular degeneration</a:t>
            </a:r>
          </a:p>
          <a:p>
            <a:pPr marL="342900" indent="-342900">
              <a:spcAft>
                <a:spcPts val="1800"/>
              </a:spcAft>
              <a:buFont typeface="Arial" panose="020B0604020202020204" pitchFamily="34" charset="0"/>
              <a:buChar char="•"/>
            </a:pPr>
            <a:r>
              <a:rPr lang="en-GB" sz="2400" dirty="0"/>
              <a:t>Cataracts</a:t>
            </a:r>
          </a:p>
          <a:p>
            <a:pPr marL="342900" indent="-342900">
              <a:spcAft>
                <a:spcPts val="1800"/>
              </a:spcAft>
              <a:buFont typeface="Arial" panose="020B0604020202020204" pitchFamily="34" charset="0"/>
              <a:buChar char="•"/>
            </a:pPr>
            <a:r>
              <a:rPr lang="en-GB" sz="2400" dirty="0"/>
              <a:t>Diabetic retinopathy</a:t>
            </a:r>
          </a:p>
          <a:p>
            <a:pPr marL="342900" indent="-342900">
              <a:spcAft>
                <a:spcPts val="1800"/>
              </a:spcAft>
              <a:buFont typeface="Arial" panose="020B0604020202020204" pitchFamily="34" charset="0"/>
              <a:buChar char="•"/>
            </a:pPr>
            <a:r>
              <a:rPr lang="en-GB" sz="2400" dirty="0"/>
              <a:t>Glaucoma</a:t>
            </a:r>
          </a:p>
        </p:txBody>
      </p:sp>
    </p:spTree>
    <p:extLst>
      <p:ext uri="{BB962C8B-B14F-4D97-AF65-F5344CB8AC3E}">
        <p14:creationId xmlns:p14="http://schemas.microsoft.com/office/powerpoint/2010/main" val="197066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HSD-Refresh-Theme-NOV1120B">
  <a:themeElements>
    <a:clrScheme name="Custom 2">
      <a:dk1>
        <a:srgbClr val="FFFFFF"/>
      </a:dk1>
      <a:lt1>
        <a:srgbClr val="231F20"/>
      </a:lt1>
      <a:dk2>
        <a:srgbClr val="005EB8"/>
      </a:dk2>
      <a:lt2>
        <a:srgbClr val="F4F6F8"/>
      </a:lt2>
      <a:accent1>
        <a:srgbClr val="003087"/>
      </a:accent1>
      <a:accent2>
        <a:srgbClr val="768692"/>
      </a:accent2>
      <a:accent3>
        <a:srgbClr val="C7CED3"/>
      </a:accent3>
      <a:accent4>
        <a:srgbClr val="99DDEB"/>
      </a:accent4>
      <a:accent5>
        <a:srgbClr val="80D2CC"/>
      </a:accent5>
      <a:accent6>
        <a:srgbClr val="425563"/>
      </a:accent6>
      <a:hlink>
        <a:srgbClr val="005EB8"/>
      </a:hlink>
      <a:folHlink>
        <a:srgbClr val="0030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0" tIns="0" rIns="0" bIns="0" rtlCol="0">
        <a:noAutofit/>
      </a:bodyPr>
      <a:lstStyle>
        <a:defPPr algn="l">
          <a:defRPr sz="2400" dirty="0">
            <a:latin typeface="+mj-lt"/>
          </a:defRPr>
        </a:defPPr>
      </a:lstStyle>
    </a:txDef>
  </a:objectDefaults>
  <a:extraClrSchemeLst/>
  <a:extLst>
    <a:ext uri="{05A4C25C-085E-4340-85A3-A5531E510DB2}">
      <thm15:themeFamily xmlns:thm15="http://schemas.microsoft.com/office/thememl/2012/main" name="NHSD-PPT-Template-Refresh_NOV2020-B" id="{06B772CD-B1AE-2743-BE7F-0BA8B46714EA}" vid="{16F65E12-3586-BC44-90B1-43C17D38503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58DAB8732D9F3418856D0D9676F2821" ma:contentTypeVersion="13" ma:contentTypeDescription="Create a new document." ma:contentTypeScope="" ma:versionID="b8380d43b613c3546f8f6d0a7f88db21">
  <xsd:schema xmlns:xsd="http://www.w3.org/2001/XMLSchema" xmlns:xs="http://www.w3.org/2001/XMLSchema" xmlns:p="http://schemas.microsoft.com/office/2006/metadata/properties" xmlns:ns2="f51a84ac-5ef7-4b0b-bd71-e269097bd152" xmlns:ns3="d1578f25-4d6e-4d4b-93b5-68c0610bc2f6" targetNamespace="http://schemas.microsoft.com/office/2006/metadata/properties" ma:root="true" ma:fieldsID="83b01e3544506da71653f769592a4a33" ns2:_="" ns3:_="">
    <xsd:import namespace="f51a84ac-5ef7-4b0b-bd71-e269097bd152"/>
    <xsd:import namespace="d1578f25-4d6e-4d4b-93b5-68c0610bc2f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1a84ac-5ef7-4b0b-bd71-e269097bd1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443b0bdb-28a8-4814-9fb9-624c17c095fc"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1578f25-4d6e-4d4b-93b5-68c0610bc2f6"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c09e931-96c1-4ec4-9308-05dd5fca9439}" ma:internalName="TaxCatchAll" ma:showField="CatchAllData" ma:web="d1578f25-4d6e-4d4b-93b5-68c0610bc2f6">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d1578f25-4d6e-4d4b-93b5-68c0610bc2f6" xsi:nil="true"/>
    <lcf76f155ced4ddcb4097134ff3c332f xmlns="f51a84ac-5ef7-4b0b-bd71-e269097bd15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54AC974-C551-49A4-A00C-D0A6BD0C25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1a84ac-5ef7-4b0b-bd71-e269097bd152"/>
    <ds:schemaRef ds:uri="d1578f25-4d6e-4d4b-93b5-68c0610bc2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7B6D4F5-ECA0-4A22-A4DD-3335756FD664}">
  <ds:schemaRefs>
    <ds:schemaRef ds:uri="http://schemas.microsoft.com/sharepoint/v3/contenttype/forms"/>
  </ds:schemaRefs>
</ds:datastoreItem>
</file>

<file path=customXml/itemProps3.xml><?xml version="1.0" encoding="utf-8"?>
<ds:datastoreItem xmlns:ds="http://schemas.openxmlformats.org/officeDocument/2006/customXml" ds:itemID="{A12B3C52-C4E5-4003-8240-632FDE102EAB}">
  <ds:schemaRefs>
    <ds:schemaRef ds:uri="http://schemas.microsoft.com/office/2006/metadata/properties"/>
    <ds:schemaRef ds:uri="http://www.w3.org/XML/1998/namespace"/>
    <ds:schemaRef ds:uri="http://purl.org/dc/dcmitype/"/>
    <ds:schemaRef ds:uri="http://purl.org/dc/elements/1.1/"/>
    <ds:schemaRef ds:uri="http://schemas.microsoft.com/office/infopath/2007/PartnerControls"/>
    <ds:schemaRef ds:uri="http://schemas.microsoft.com/office/2006/documentManagement/types"/>
    <ds:schemaRef ds:uri="http://purl.org/dc/terms/"/>
    <ds:schemaRef ds:uri="http://schemas.openxmlformats.org/package/2006/metadata/core-properties"/>
    <ds:schemaRef ds:uri="d1578f25-4d6e-4d4b-93b5-68c0610bc2f6"/>
    <ds:schemaRef ds:uri="f51a84ac-5ef7-4b0b-bd71-e269097bd152"/>
  </ds:schemaRefs>
</ds:datastoreItem>
</file>

<file path=docProps/app.xml><?xml version="1.0" encoding="utf-8"?>
<Properties xmlns="http://schemas.openxmlformats.org/officeDocument/2006/extended-properties" xmlns:vt="http://schemas.openxmlformats.org/officeDocument/2006/docPropsVTypes">
  <Template>NHSD-Refresh-Theme-NOV1120B</Template>
  <TotalTime>30862</TotalTime>
  <Words>1475</Words>
  <Application>Microsoft Office PowerPoint</Application>
  <PresentationFormat>Widescreen</PresentationFormat>
  <Paragraphs>178</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NHSD-Refresh-Theme-NOV1120B</vt:lpstr>
      <vt:lpstr>Visual impairment simulation workshop</vt:lpstr>
      <vt:lpstr>Introduction</vt:lpstr>
      <vt:lpstr>Web accessibility</vt:lpstr>
      <vt:lpstr>Why this matters</vt:lpstr>
      <vt:lpstr>The NHS Constitution for England</vt:lpstr>
      <vt:lpstr>Disabilities</vt:lpstr>
      <vt:lpstr>Disabilities</vt:lpstr>
      <vt:lpstr>“More than two million people are estimated to be living with  sight loss in the UK”</vt:lpstr>
      <vt:lpstr>Main causes of blindness and sight loss in adults</vt:lpstr>
      <vt:lpstr>Age-related macular degeneration (AMD)</vt:lpstr>
      <vt:lpstr>Image showing what AMD might look like </vt:lpstr>
      <vt:lpstr>Cataracts</vt:lpstr>
      <vt:lpstr>Image showing what cataracts might look like</vt:lpstr>
      <vt:lpstr>Diabetic retinopathy</vt:lpstr>
      <vt:lpstr>Image showing what diabetic retinopathy might look like</vt:lpstr>
      <vt:lpstr>Glaucoma</vt:lpstr>
      <vt:lpstr>Image showing what glaucoma might look like</vt:lpstr>
      <vt:lpstr>“About two thirds of people have vision problems after a stroke.”</vt:lpstr>
      <vt:lpstr>Vision problems after stroke</vt:lpstr>
      <vt:lpstr>Vine</vt:lpstr>
      <vt:lpstr>Who are VINE?</vt:lpstr>
      <vt:lpstr>VINE spectacles</vt:lpstr>
      <vt:lpstr>The spectacles</vt:lpstr>
      <vt:lpstr>Disclaimer</vt:lpstr>
      <vt:lpstr>Getting to know the glasses</vt:lpstr>
      <vt:lpstr>End slide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Gregory Wye</dc:creator>
  <cp:lastModifiedBy>Michael Cheung</cp:lastModifiedBy>
  <cp:revision>68</cp:revision>
  <dcterms:created xsi:type="dcterms:W3CDTF">2020-11-30T10:49:03Z</dcterms:created>
  <dcterms:modified xsi:type="dcterms:W3CDTF">2023-11-08T12:58:48Z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0x010100D58DAB8732D9F3418856D0D9676F2821</vt:lpwstr>
  </property>
  <property fmtid="{D5CDD505-2E9C-101B-9397-08002B2CF9AE}" pid="3" name="_dlc_DocIdItemGuid">
    <vt:lpwstr>56579ddb-1cdf-4035-9a3d-2da04fab6c26</vt:lpwstr>
  </property>
  <property fmtid="{D5CDD505-2E9C-101B-9397-08002B2CF9AE}" pid="4" name="MediaServiceImageTags">
    <vt:lpwstr/>
  </property>
</Properties>
</file>